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48"/>
  </p:notesMasterIdLst>
  <p:sldIdLst>
    <p:sldId id="820" r:id="rId5"/>
    <p:sldId id="989" r:id="rId6"/>
    <p:sldId id="928" r:id="rId7"/>
    <p:sldId id="934" r:id="rId8"/>
    <p:sldId id="985" r:id="rId9"/>
    <p:sldId id="935" r:id="rId10"/>
    <p:sldId id="1034" r:id="rId11"/>
    <p:sldId id="284" r:id="rId12"/>
    <p:sldId id="953" r:id="rId13"/>
    <p:sldId id="1025" r:id="rId14"/>
    <p:sldId id="1026" r:id="rId15"/>
    <p:sldId id="288" r:id="rId16"/>
    <p:sldId id="980" r:id="rId17"/>
    <p:sldId id="981" r:id="rId18"/>
    <p:sldId id="941" r:id="rId19"/>
    <p:sldId id="986" r:id="rId20"/>
    <p:sldId id="933" r:id="rId21"/>
    <p:sldId id="1029" r:id="rId22"/>
    <p:sldId id="1030" r:id="rId23"/>
    <p:sldId id="1031" r:id="rId24"/>
    <p:sldId id="1000" r:id="rId25"/>
    <p:sldId id="956" r:id="rId26"/>
    <p:sldId id="994" r:id="rId27"/>
    <p:sldId id="1002" r:id="rId28"/>
    <p:sldId id="1005" r:id="rId29"/>
    <p:sldId id="1007" r:id="rId30"/>
    <p:sldId id="1006" r:id="rId31"/>
    <p:sldId id="960" r:id="rId32"/>
    <p:sldId id="969" r:id="rId33"/>
    <p:sldId id="1027" r:id="rId34"/>
    <p:sldId id="1032" r:id="rId35"/>
    <p:sldId id="1008" r:id="rId36"/>
    <p:sldId id="1012" r:id="rId37"/>
    <p:sldId id="1013" r:id="rId38"/>
    <p:sldId id="1028" r:id="rId39"/>
    <p:sldId id="1016" r:id="rId40"/>
    <p:sldId id="1017" r:id="rId41"/>
    <p:sldId id="1021" r:id="rId42"/>
    <p:sldId id="1020" r:id="rId43"/>
    <p:sldId id="1022" r:id="rId44"/>
    <p:sldId id="1024" r:id="rId45"/>
    <p:sldId id="926" r:id="rId46"/>
    <p:sldId id="1033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terina Barillari" initials="CB" lastIdx="2" clrIdx="0">
    <p:extLst>
      <p:ext uri="{19B8F6BF-5375-455C-9EA6-DF929625EA0E}">
        <p15:presenceInfo xmlns:p15="http://schemas.microsoft.com/office/powerpoint/2012/main" userId="Caterina Barillar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15"/>
    <p:restoredTop sz="84554"/>
  </p:normalViewPr>
  <p:slideViewPr>
    <p:cSldViewPr snapToGrid="0" snapToObjects="1">
      <p:cViewPr varScale="1">
        <p:scale>
          <a:sx n="110" d="100"/>
          <a:sy n="110" d="100"/>
        </p:scale>
        <p:origin x="840" y="168"/>
      </p:cViewPr>
      <p:guideLst>
        <p:guide orient="horz" pos="23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22T10:38:43.343" idx="1">
    <p:pos x="4438" y="2134"/>
    <p:text>An object is not really a folder in my view. It does not contain other things. It has datasets, but I would not consider it a folder for this reason.</p:text>
    <p:extLst>
      <p:ext uri="{C676402C-5697-4E1C-873F-D02D1690AC5C}">
        <p15:threadingInfo xmlns:p15="http://schemas.microsoft.com/office/powerpoint/2012/main" timeZoneBias="-12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A55C9E-9550-524D-A082-95267C49842C}" type="doc">
      <dgm:prSet loTypeId="urn:microsoft.com/office/officeart/2005/8/layout/hierarchy3" loCatId="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n-GB"/>
        </a:p>
      </dgm:t>
    </dgm:pt>
    <dgm:pt modelId="{0F9A3F22-B2F4-B04E-A118-F350815A934F}">
      <dgm:prSet phldrT="[Text]" custT="1"/>
      <dgm:spPr/>
      <dgm:t>
        <a:bodyPr/>
        <a:lstStyle/>
        <a:p>
          <a:r>
            <a:rPr lang="en-GB" sz="1600" dirty="0"/>
            <a:t>Protocol</a:t>
          </a:r>
        </a:p>
      </dgm:t>
    </dgm:pt>
    <dgm:pt modelId="{70F9B002-1FB1-834C-A286-F61285C26341}" type="parTrans" cxnId="{C80F8F7E-815F-874C-BC77-B7845C9F80A8}">
      <dgm:prSet/>
      <dgm:spPr/>
      <dgm:t>
        <a:bodyPr/>
        <a:lstStyle/>
        <a:p>
          <a:endParaRPr lang="en-GB" sz="1600"/>
        </a:p>
      </dgm:t>
    </dgm:pt>
    <dgm:pt modelId="{F30C3B86-0323-4B46-B8A3-71BF7CC0B2CF}" type="sibTrans" cxnId="{C80F8F7E-815F-874C-BC77-B7845C9F80A8}">
      <dgm:prSet/>
      <dgm:spPr/>
      <dgm:t>
        <a:bodyPr/>
        <a:lstStyle/>
        <a:p>
          <a:endParaRPr lang="en-GB" sz="1600"/>
        </a:p>
      </dgm:t>
    </dgm:pt>
    <dgm:pt modelId="{CCD43D69-D754-BE4D-B610-D1E04E0672BC}">
      <dgm:prSet phldrT="[Text]" custT="1"/>
      <dgm:spPr/>
      <dgm:t>
        <a:bodyPr/>
        <a:lstStyle/>
        <a:p>
          <a:r>
            <a:rPr lang="en-GB" sz="1600" dirty="0"/>
            <a:t>Step 1</a:t>
          </a:r>
        </a:p>
      </dgm:t>
    </dgm:pt>
    <dgm:pt modelId="{C2B508F6-9602-A745-A252-F8602D172196}" type="parTrans" cxnId="{F364EF93-B40B-4D4C-955D-97CD2F33D1C8}">
      <dgm:prSet/>
      <dgm:spPr/>
      <dgm:t>
        <a:bodyPr/>
        <a:lstStyle/>
        <a:p>
          <a:endParaRPr lang="en-GB" sz="1600"/>
        </a:p>
      </dgm:t>
    </dgm:pt>
    <dgm:pt modelId="{8AE78C0E-7661-E841-8E90-162945FF1DF2}" type="sibTrans" cxnId="{F364EF93-B40B-4D4C-955D-97CD2F33D1C8}">
      <dgm:prSet/>
      <dgm:spPr/>
      <dgm:t>
        <a:bodyPr/>
        <a:lstStyle/>
        <a:p>
          <a:endParaRPr lang="en-GB" sz="1600"/>
        </a:p>
      </dgm:t>
    </dgm:pt>
    <dgm:pt modelId="{0B6FBB19-3C80-B346-B68E-96938542F10C}">
      <dgm:prSet phldrT="[Text]" custT="1"/>
      <dgm:spPr/>
      <dgm:t>
        <a:bodyPr/>
        <a:lstStyle/>
        <a:p>
          <a:r>
            <a:rPr lang="en-GB" sz="1600" dirty="0"/>
            <a:t>Step 2</a:t>
          </a:r>
        </a:p>
      </dgm:t>
    </dgm:pt>
    <dgm:pt modelId="{32DB10EA-AEEF-344C-9033-59C21AD12F4A}" type="parTrans" cxnId="{B2A94936-BA5B-5546-9E54-BBB98571CC41}">
      <dgm:prSet/>
      <dgm:spPr/>
      <dgm:t>
        <a:bodyPr/>
        <a:lstStyle/>
        <a:p>
          <a:endParaRPr lang="en-GB" sz="1600"/>
        </a:p>
      </dgm:t>
    </dgm:pt>
    <dgm:pt modelId="{A41FD346-DC39-BD47-8E63-40D2700A7AE8}" type="sibTrans" cxnId="{B2A94936-BA5B-5546-9E54-BBB98571CC41}">
      <dgm:prSet/>
      <dgm:spPr/>
      <dgm:t>
        <a:bodyPr/>
        <a:lstStyle/>
        <a:p>
          <a:endParaRPr lang="en-GB" sz="1600"/>
        </a:p>
      </dgm:t>
    </dgm:pt>
    <dgm:pt modelId="{E319A87C-70E9-AC42-B201-13C4CFD671E4}">
      <dgm:prSet phldrT="[Text]" custT="1"/>
      <dgm:spPr/>
      <dgm:t>
        <a:bodyPr/>
        <a:lstStyle/>
        <a:p>
          <a:r>
            <a:rPr lang="en-GB" sz="1600" dirty="0"/>
            <a:t>Experimental Step</a:t>
          </a:r>
        </a:p>
      </dgm:t>
    </dgm:pt>
    <dgm:pt modelId="{C68B4C9E-B80B-A94E-A2DA-DD586AD77124}" type="parTrans" cxnId="{13DF0F61-B8D1-8547-8658-67AB02A3EBBC}">
      <dgm:prSet/>
      <dgm:spPr/>
      <dgm:t>
        <a:bodyPr/>
        <a:lstStyle/>
        <a:p>
          <a:endParaRPr lang="en-GB" sz="1600"/>
        </a:p>
      </dgm:t>
    </dgm:pt>
    <dgm:pt modelId="{24028C8A-F18F-A442-AC7B-A7E290975F14}" type="sibTrans" cxnId="{13DF0F61-B8D1-8547-8658-67AB02A3EBBC}">
      <dgm:prSet/>
      <dgm:spPr/>
      <dgm:t>
        <a:bodyPr/>
        <a:lstStyle/>
        <a:p>
          <a:endParaRPr lang="en-GB" sz="1600"/>
        </a:p>
      </dgm:t>
    </dgm:pt>
    <dgm:pt modelId="{3407B936-92CE-9C49-91C2-AB401855A426}">
      <dgm:prSet phldrT="[Text]" custT="1"/>
      <dgm:spPr/>
      <dgm:t>
        <a:bodyPr/>
        <a:lstStyle/>
        <a:p>
          <a:r>
            <a:rPr lang="en-GB" sz="1600" dirty="0"/>
            <a:t>Temperature= </a:t>
          </a:r>
          <a:r>
            <a:rPr lang="en-GB" sz="1600" i="1" dirty="0"/>
            <a:t>n</a:t>
          </a:r>
          <a:r>
            <a:rPr lang="en-GB" sz="1600" dirty="0"/>
            <a:t> °C</a:t>
          </a:r>
        </a:p>
      </dgm:t>
    </dgm:pt>
    <dgm:pt modelId="{E8185B01-EBE6-8B44-A60B-D3CD476F006D}" type="parTrans" cxnId="{1E36DDF2-107B-0841-8AD2-1723E36CC9DF}">
      <dgm:prSet/>
      <dgm:spPr/>
      <dgm:t>
        <a:bodyPr/>
        <a:lstStyle/>
        <a:p>
          <a:endParaRPr lang="en-GB" sz="1600"/>
        </a:p>
      </dgm:t>
    </dgm:pt>
    <dgm:pt modelId="{A1A41349-8C9D-BB49-8F95-EDA24D1E55C3}" type="sibTrans" cxnId="{1E36DDF2-107B-0841-8AD2-1723E36CC9DF}">
      <dgm:prSet/>
      <dgm:spPr/>
      <dgm:t>
        <a:bodyPr/>
        <a:lstStyle/>
        <a:p>
          <a:endParaRPr lang="en-GB" sz="1600"/>
        </a:p>
      </dgm:t>
    </dgm:pt>
    <dgm:pt modelId="{2AAEA41C-B2FD-D944-9669-4D56624AC168}">
      <dgm:prSet phldrT="[Text]" custT="1"/>
      <dgm:spPr/>
      <dgm:t>
        <a:bodyPr/>
        <a:lstStyle/>
        <a:p>
          <a:r>
            <a:rPr lang="en-GB" sz="1600" dirty="0"/>
            <a:t>Pressure= </a:t>
          </a:r>
          <a:r>
            <a:rPr lang="en-GB" sz="1600" i="1" dirty="0"/>
            <a:t>n</a:t>
          </a:r>
          <a:r>
            <a:rPr lang="en-GB" sz="1600" dirty="0"/>
            <a:t> Pa</a:t>
          </a:r>
        </a:p>
      </dgm:t>
    </dgm:pt>
    <dgm:pt modelId="{988FB09B-A455-4F4D-A81B-5B6F097F694E}" type="parTrans" cxnId="{DA462297-6C1B-5948-84FD-157D3DD107E6}">
      <dgm:prSet/>
      <dgm:spPr/>
      <dgm:t>
        <a:bodyPr/>
        <a:lstStyle/>
        <a:p>
          <a:endParaRPr lang="en-GB" sz="1600"/>
        </a:p>
      </dgm:t>
    </dgm:pt>
    <dgm:pt modelId="{99186E72-D4B9-374F-B41E-FE892A04F3BC}" type="sibTrans" cxnId="{DA462297-6C1B-5948-84FD-157D3DD107E6}">
      <dgm:prSet/>
      <dgm:spPr/>
      <dgm:t>
        <a:bodyPr/>
        <a:lstStyle/>
        <a:p>
          <a:endParaRPr lang="en-GB" sz="1600"/>
        </a:p>
      </dgm:t>
    </dgm:pt>
    <dgm:pt modelId="{34743ED8-8D87-1F48-9523-42EE7F467FBA}" type="pres">
      <dgm:prSet presAssocID="{7BA55C9E-9550-524D-A082-95267C49842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4F011FF-DD43-394B-A2BF-FC14A8DA303D}" type="pres">
      <dgm:prSet presAssocID="{0F9A3F22-B2F4-B04E-A118-F350815A934F}" presName="root" presStyleCnt="0"/>
      <dgm:spPr/>
    </dgm:pt>
    <dgm:pt modelId="{67D2004F-06E3-4344-BA28-AB3463989EE9}" type="pres">
      <dgm:prSet presAssocID="{0F9A3F22-B2F4-B04E-A118-F350815A934F}" presName="rootComposite" presStyleCnt="0"/>
      <dgm:spPr/>
    </dgm:pt>
    <dgm:pt modelId="{48EE1F5F-3A9F-C448-BDE6-72B990D2F87B}" type="pres">
      <dgm:prSet presAssocID="{0F9A3F22-B2F4-B04E-A118-F350815A934F}" presName="rootText" presStyleLbl="node1" presStyleIdx="0" presStyleCnt="2"/>
      <dgm:spPr/>
    </dgm:pt>
    <dgm:pt modelId="{11B2C152-DA49-884E-8673-B328CFC7BA36}" type="pres">
      <dgm:prSet presAssocID="{0F9A3F22-B2F4-B04E-A118-F350815A934F}" presName="rootConnector" presStyleLbl="node1" presStyleIdx="0" presStyleCnt="2"/>
      <dgm:spPr/>
    </dgm:pt>
    <dgm:pt modelId="{14FC814A-B31F-E643-A81F-AF0587A37E21}" type="pres">
      <dgm:prSet presAssocID="{0F9A3F22-B2F4-B04E-A118-F350815A934F}" presName="childShape" presStyleCnt="0"/>
      <dgm:spPr/>
    </dgm:pt>
    <dgm:pt modelId="{BAD20BDF-14AD-7444-B46E-C13B3B8BEBDD}" type="pres">
      <dgm:prSet presAssocID="{C2B508F6-9602-A745-A252-F8602D172196}" presName="Name13" presStyleLbl="parChTrans1D2" presStyleIdx="0" presStyleCnt="4"/>
      <dgm:spPr/>
    </dgm:pt>
    <dgm:pt modelId="{9C36CD7F-13ED-FC4B-BB72-C7FF3D58679F}" type="pres">
      <dgm:prSet presAssocID="{CCD43D69-D754-BE4D-B610-D1E04E0672BC}" presName="childText" presStyleLbl="bgAcc1" presStyleIdx="0" presStyleCnt="4">
        <dgm:presLayoutVars>
          <dgm:bulletEnabled val="1"/>
        </dgm:presLayoutVars>
      </dgm:prSet>
      <dgm:spPr/>
    </dgm:pt>
    <dgm:pt modelId="{211F502A-13D3-534C-80E0-03EC4CD1A57E}" type="pres">
      <dgm:prSet presAssocID="{32DB10EA-AEEF-344C-9033-59C21AD12F4A}" presName="Name13" presStyleLbl="parChTrans1D2" presStyleIdx="1" presStyleCnt="4"/>
      <dgm:spPr/>
    </dgm:pt>
    <dgm:pt modelId="{AE85929C-8B78-E844-B25E-047E81E4E24E}" type="pres">
      <dgm:prSet presAssocID="{0B6FBB19-3C80-B346-B68E-96938542F10C}" presName="childText" presStyleLbl="bgAcc1" presStyleIdx="1" presStyleCnt="4">
        <dgm:presLayoutVars>
          <dgm:bulletEnabled val="1"/>
        </dgm:presLayoutVars>
      </dgm:prSet>
      <dgm:spPr/>
    </dgm:pt>
    <dgm:pt modelId="{EFB4B312-958D-2643-B2A6-1A1852D7056D}" type="pres">
      <dgm:prSet presAssocID="{E319A87C-70E9-AC42-B201-13C4CFD671E4}" presName="root" presStyleCnt="0"/>
      <dgm:spPr/>
    </dgm:pt>
    <dgm:pt modelId="{99BF1CAB-278F-284A-A1AB-99F71FB34E15}" type="pres">
      <dgm:prSet presAssocID="{E319A87C-70E9-AC42-B201-13C4CFD671E4}" presName="rootComposite" presStyleCnt="0"/>
      <dgm:spPr/>
    </dgm:pt>
    <dgm:pt modelId="{45B2DB72-6658-C340-85F2-ED225C7D7D50}" type="pres">
      <dgm:prSet presAssocID="{E319A87C-70E9-AC42-B201-13C4CFD671E4}" presName="rootText" presStyleLbl="node1" presStyleIdx="1" presStyleCnt="2"/>
      <dgm:spPr/>
    </dgm:pt>
    <dgm:pt modelId="{F990E093-5F0B-6A46-8248-4C68D3E50190}" type="pres">
      <dgm:prSet presAssocID="{E319A87C-70E9-AC42-B201-13C4CFD671E4}" presName="rootConnector" presStyleLbl="node1" presStyleIdx="1" presStyleCnt="2"/>
      <dgm:spPr/>
    </dgm:pt>
    <dgm:pt modelId="{6A6802FA-00D7-FB4D-9294-2924B3C6A761}" type="pres">
      <dgm:prSet presAssocID="{E319A87C-70E9-AC42-B201-13C4CFD671E4}" presName="childShape" presStyleCnt="0"/>
      <dgm:spPr/>
    </dgm:pt>
    <dgm:pt modelId="{9E3F3B54-532A-1742-8032-3443658B4887}" type="pres">
      <dgm:prSet presAssocID="{E8185B01-EBE6-8B44-A60B-D3CD476F006D}" presName="Name13" presStyleLbl="parChTrans1D2" presStyleIdx="2" presStyleCnt="4"/>
      <dgm:spPr/>
    </dgm:pt>
    <dgm:pt modelId="{77D0FDE0-5ABA-E44D-B502-20396224E319}" type="pres">
      <dgm:prSet presAssocID="{3407B936-92CE-9C49-91C2-AB401855A426}" presName="childText" presStyleLbl="bgAcc1" presStyleIdx="2" presStyleCnt="4" custScaleX="160302">
        <dgm:presLayoutVars>
          <dgm:bulletEnabled val="1"/>
        </dgm:presLayoutVars>
      </dgm:prSet>
      <dgm:spPr/>
    </dgm:pt>
    <dgm:pt modelId="{3F32595C-894E-274F-AD8F-F5DDB2798B94}" type="pres">
      <dgm:prSet presAssocID="{988FB09B-A455-4F4D-A81B-5B6F097F694E}" presName="Name13" presStyleLbl="parChTrans1D2" presStyleIdx="3" presStyleCnt="4"/>
      <dgm:spPr/>
    </dgm:pt>
    <dgm:pt modelId="{AA7C99DB-4852-6D44-A333-E43508DFD5E1}" type="pres">
      <dgm:prSet presAssocID="{2AAEA41C-B2FD-D944-9669-4D56624AC168}" presName="childText" presStyleLbl="bgAcc1" presStyleIdx="3" presStyleCnt="4" custScaleX="162328">
        <dgm:presLayoutVars>
          <dgm:bulletEnabled val="1"/>
        </dgm:presLayoutVars>
      </dgm:prSet>
      <dgm:spPr/>
    </dgm:pt>
  </dgm:ptLst>
  <dgm:cxnLst>
    <dgm:cxn modelId="{A1178102-6DA4-5C4A-B527-0DB7C8E4417E}" type="presOf" srcId="{0F9A3F22-B2F4-B04E-A118-F350815A934F}" destId="{48EE1F5F-3A9F-C448-BDE6-72B990D2F87B}" srcOrd="0" destOrd="0" presId="urn:microsoft.com/office/officeart/2005/8/layout/hierarchy3"/>
    <dgm:cxn modelId="{3A43442B-61F2-4644-8A5A-A3725FBA5685}" type="presOf" srcId="{E319A87C-70E9-AC42-B201-13C4CFD671E4}" destId="{45B2DB72-6658-C340-85F2-ED225C7D7D50}" srcOrd="0" destOrd="0" presId="urn:microsoft.com/office/officeart/2005/8/layout/hierarchy3"/>
    <dgm:cxn modelId="{03D0B12F-6725-4B46-A160-C5FBBD131180}" type="presOf" srcId="{CCD43D69-D754-BE4D-B610-D1E04E0672BC}" destId="{9C36CD7F-13ED-FC4B-BB72-C7FF3D58679F}" srcOrd="0" destOrd="0" presId="urn:microsoft.com/office/officeart/2005/8/layout/hierarchy3"/>
    <dgm:cxn modelId="{4AB56E33-7C33-7742-9752-F984005D378E}" type="presOf" srcId="{988FB09B-A455-4F4D-A81B-5B6F097F694E}" destId="{3F32595C-894E-274F-AD8F-F5DDB2798B94}" srcOrd="0" destOrd="0" presId="urn:microsoft.com/office/officeart/2005/8/layout/hierarchy3"/>
    <dgm:cxn modelId="{B2A94936-BA5B-5546-9E54-BBB98571CC41}" srcId="{0F9A3F22-B2F4-B04E-A118-F350815A934F}" destId="{0B6FBB19-3C80-B346-B68E-96938542F10C}" srcOrd="1" destOrd="0" parTransId="{32DB10EA-AEEF-344C-9033-59C21AD12F4A}" sibTransId="{A41FD346-DC39-BD47-8E63-40D2700A7AE8}"/>
    <dgm:cxn modelId="{6C82FE3F-4109-5940-85D5-E7F3806C36DE}" type="presOf" srcId="{0F9A3F22-B2F4-B04E-A118-F350815A934F}" destId="{11B2C152-DA49-884E-8673-B328CFC7BA36}" srcOrd="1" destOrd="0" presId="urn:microsoft.com/office/officeart/2005/8/layout/hierarchy3"/>
    <dgm:cxn modelId="{918B2650-EBD8-C84F-B3D0-3C9CB6C650FB}" type="presOf" srcId="{E319A87C-70E9-AC42-B201-13C4CFD671E4}" destId="{F990E093-5F0B-6A46-8248-4C68D3E50190}" srcOrd="1" destOrd="0" presId="urn:microsoft.com/office/officeart/2005/8/layout/hierarchy3"/>
    <dgm:cxn modelId="{EE43155F-0F82-2043-8586-F688F625E2C3}" type="presOf" srcId="{0B6FBB19-3C80-B346-B68E-96938542F10C}" destId="{AE85929C-8B78-E844-B25E-047E81E4E24E}" srcOrd="0" destOrd="0" presId="urn:microsoft.com/office/officeart/2005/8/layout/hierarchy3"/>
    <dgm:cxn modelId="{13DF0F61-B8D1-8547-8658-67AB02A3EBBC}" srcId="{7BA55C9E-9550-524D-A082-95267C49842C}" destId="{E319A87C-70E9-AC42-B201-13C4CFD671E4}" srcOrd="1" destOrd="0" parTransId="{C68B4C9E-B80B-A94E-A2DA-DD586AD77124}" sibTransId="{24028C8A-F18F-A442-AC7B-A7E290975F14}"/>
    <dgm:cxn modelId="{C80F8F7E-815F-874C-BC77-B7845C9F80A8}" srcId="{7BA55C9E-9550-524D-A082-95267C49842C}" destId="{0F9A3F22-B2F4-B04E-A118-F350815A934F}" srcOrd="0" destOrd="0" parTransId="{70F9B002-1FB1-834C-A286-F61285C26341}" sibTransId="{F30C3B86-0323-4B46-B8A3-71BF7CC0B2CF}"/>
    <dgm:cxn modelId="{47A3768E-3BCF-054A-9B75-60A7B1F0D5E5}" type="presOf" srcId="{3407B936-92CE-9C49-91C2-AB401855A426}" destId="{77D0FDE0-5ABA-E44D-B502-20396224E319}" srcOrd="0" destOrd="0" presId="urn:microsoft.com/office/officeart/2005/8/layout/hierarchy3"/>
    <dgm:cxn modelId="{F364EF93-B40B-4D4C-955D-97CD2F33D1C8}" srcId="{0F9A3F22-B2F4-B04E-A118-F350815A934F}" destId="{CCD43D69-D754-BE4D-B610-D1E04E0672BC}" srcOrd="0" destOrd="0" parTransId="{C2B508F6-9602-A745-A252-F8602D172196}" sibTransId="{8AE78C0E-7661-E841-8E90-162945FF1DF2}"/>
    <dgm:cxn modelId="{DA462297-6C1B-5948-84FD-157D3DD107E6}" srcId="{E319A87C-70E9-AC42-B201-13C4CFD671E4}" destId="{2AAEA41C-B2FD-D944-9669-4D56624AC168}" srcOrd="1" destOrd="0" parTransId="{988FB09B-A455-4F4D-A81B-5B6F097F694E}" sibTransId="{99186E72-D4B9-374F-B41E-FE892A04F3BC}"/>
    <dgm:cxn modelId="{9C7CA4A7-1063-9141-9323-40A5AD2BA799}" type="presOf" srcId="{E8185B01-EBE6-8B44-A60B-D3CD476F006D}" destId="{9E3F3B54-532A-1742-8032-3443658B4887}" srcOrd="0" destOrd="0" presId="urn:microsoft.com/office/officeart/2005/8/layout/hierarchy3"/>
    <dgm:cxn modelId="{5F9B27C6-D379-334B-8B71-46865987E7BB}" type="presOf" srcId="{7BA55C9E-9550-524D-A082-95267C49842C}" destId="{34743ED8-8D87-1F48-9523-42EE7F467FBA}" srcOrd="0" destOrd="0" presId="urn:microsoft.com/office/officeart/2005/8/layout/hierarchy3"/>
    <dgm:cxn modelId="{53AFA7DE-AA7B-FF4F-86DA-E3246C1809DE}" type="presOf" srcId="{32DB10EA-AEEF-344C-9033-59C21AD12F4A}" destId="{211F502A-13D3-534C-80E0-03EC4CD1A57E}" srcOrd="0" destOrd="0" presId="urn:microsoft.com/office/officeart/2005/8/layout/hierarchy3"/>
    <dgm:cxn modelId="{B89C0DE3-C3A7-D848-A8E7-FB9505DE30A2}" type="presOf" srcId="{C2B508F6-9602-A745-A252-F8602D172196}" destId="{BAD20BDF-14AD-7444-B46E-C13B3B8BEBDD}" srcOrd="0" destOrd="0" presId="urn:microsoft.com/office/officeart/2005/8/layout/hierarchy3"/>
    <dgm:cxn modelId="{241930E4-5DD8-DA40-89D0-E9A48AD78099}" type="presOf" srcId="{2AAEA41C-B2FD-D944-9669-4D56624AC168}" destId="{AA7C99DB-4852-6D44-A333-E43508DFD5E1}" srcOrd="0" destOrd="0" presId="urn:microsoft.com/office/officeart/2005/8/layout/hierarchy3"/>
    <dgm:cxn modelId="{1E36DDF2-107B-0841-8AD2-1723E36CC9DF}" srcId="{E319A87C-70E9-AC42-B201-13C4CFD671E4}" destId="{3407B936-92CE-9C49-91C2-AB401855A426}" srcOrd="0" destOrd="0" parTransId="{E8185B01-EBE6-8B44-A60B-D3CD476F006D}" sibTransId="{A1A41349-8C9D-BB49-8F95-EDA24D1E55C3}"/>
    <dgm:cxn modelId="{BD7ADF1E-D607-A348-AE42-2FE6D4781355}" type="presParOf" srcId="{34743ED8-8D87-1F48-9523-42EE7F467FBA}" destId="{24F011FF-DD43-394B-A2BF-FC14A8DA303D}" srcOrd="0" destOrd="0" presId="urn:microsoft.com/office/officeart/2005/8/layout/hierarchy3"/>
    <dgm:cxn modelId="{642D2533-99CC-C94D-BD14-99D8AE23E435}" type="presParOf" srcId="{24F011FF-DD43-394B-A2BF-FC14A8DA303D}" destId="{67D2004F-06E3-4344-BA28-AB3463989EE9}" srcOrd="0" destOrd="0" presId="urn:microsoft.com/office/officeart/2005/8/layout/hierarchy3"/>
    <dgm:cxn modelId="{F0822074-AD71-7048-84A7-2BEBFD3567CD}" type="presParOf" srcId="{67D2004F-06E3-4344-BA28-AB3463989EE9}" destId="{48EE1F5F-3A9F-C448-BDE6-72B990D2F87B}" srcOrd="0" destOrd="0" presId="urn:microsoft.com/office/officeart/2005/8/layout/hierarchy3"/>
    <dgm:cxn modelId="{42DEFBF6-4945-A840-AAD5-1432CEFFF07F}" type="presParOf" srcId="{67D2004F-06E3-4344-BA28-AB3463989EE9}" destId="{11B2C152-DA49-884E-8673-B328CFC7BA36}" srcOrd="1" destOrd="0" presId="urn:microsoft.com/office/officeart/2005/8/layout/hierarchy3"/>
    <dgm:cxn modelId="{EFEF30A6-BB35-4D4B-9290-74800F6F259A}" type="presParOf" srcId="{24F011FF-DD43-394B-A2BF-FC14A8DA303D}" destId="{14FC814A-B31F-E643-A81F-AF0587A37E21}" srcOrd="1" destOrd="0" presId="urn:microsoft.com/office/officeart/2005/8/layout/hierarchy3"/>
    <dgm:cxn modelId="{6E1BB070-0DB5-E24C-B74F-819FCA9C3D5E}" type="presParOf" srcId="{14FC814A-B31F-E643-A81F-AF0587A37E21}" destId="{BAD20BDF-14AD-7444-B46E-C13B3B8BEBDD}" srcOrd="0" destOrd="0" presId="urn:microsoft.com/office/officeart/2005/8/layout/hierarchy3"/>
    <dgm:cxn modelId="{70DB839F-E94C-F646-AD6B-F39391CD5759}" type="presParOf" srcId="{14FC814A-B31F-E643-A81F-AF0587A37E21}" destId="{9C36CD7F-13ED-FC4B-BB72-C7FF3D58679F}" srcOrd="1" destOrd="0" presId="urn:microsoft.com/office/officeart/2005/8/layout/hierarchy3"/>
    <dgm:cxn modelId="{DF0585F6-CB06-D54F-8FD1-C4441599FF0F}" type="presParOf" srcId="{14FC814A-B31F-E643-A81F-AF0587A37E21}" destId="{211F502A-13D3-534C-80E0-03EC4CD1A57E}" srcOrd="2" destOrd="0" presId="urn:microsoft.com/office/officeart/2005/8/layout/hierarchy3"/>
    <dgm:cxn modelId="{25615EEB-39BC-A444-88C6-7DE0F8D5EEB3}" type="presParOf" srcId="{14FC814A-B31F-E643-A81F-AF0587A37E21}" destId="{AE85929C-8B78-E844-B25E-047E81E4E24E}" srcOrd="3" destOrd="0" presId="urn:microsoft.com/office/officeart/2005/8/layout/hierarchy3"/>
    <dgm:cxn modelId="{C57A9672-D8DF-254F-9B78-0F0CE50E4841}" type="presParOf" srcId="{34743ED8-8D87-1F48-9523-42EE7F467FBA}" destId="{EFB4B312-958D-2643-B2A6-1A1852D7056D}" srcOrd="1" destOrd="0" presId="urn:microsoft.com/office/officeart/2005/8/layout/hierarchy3"/>
    <dgm:cxn modelId="{17096ECB-8A58-AE41-9E2D-D7E749EA5B34}" type="presParOf" srcId="{EFB4B312-958D-2643-B2A6-1A1852D7056D}" destId="{99BF1CAB-278F-284A-A1AB-99F71FB34E15}" srcOrd="0" destOrd="0" presId="urn:microsoft.com/office/officeart/2005/8/layout/hierarchy3"/>
    <dgm:cxn modelId="{12D0DDA6-60B9-634B-AA3C-22127E635950}" type="presParOf" srcId="{99BF1CAB-278F-284A-A1AB-99F71FB34E15}" destId="{45B2DB72-6658-C340-85F2-ED225C7D7D50}" srcOrd="0" destOrd="0" presId="urn:microsoft.com/office/officeart/2005/8/layout/hierarchy3"/>
    <dgm:cxn modelId="{77DB247B-5357-1343-8324-7D5D777AB27B}" type="presParOf" srcId="{99BF1CAB-278F-284A-A1AB-99F71FB34E15}" destId="{F990E093-5F0B-6A46-8248-4C68D3E50190}" srcOrd="1" destOrd="0" presId="urn:microsoft.com/office/officeart/2005/8/layout/hierarchy3"/>
    <dgm:cxn modelId="{BC432F9B-7E2A-C64D-9C32-52A0228A31A4}" type="presParOf" srcId="{EFB4B312-958D-2643-B2A6-1A1852D7056D}" destId="{6A6802FA-00D7-FB4D-9294-2924B3C6A761}" srcOrd="1" destOrd="0" presId="urn:microsoft.com/office/officeart/2005/8/layout/hierarchy3"/>
    <dgm:cxn modelId="{789AC904-DBEC-B94B-B1BD-BA382CA9E92C}" type="presParOf" srcId="{6A6802FA-00D7-FB4D-9294-2924B3C6A761}" destId="{9E3F3B54-532A-1742-8032-3443658B4887}" srcOrd="0" destOrd="0" presId="urn:microsoft.com/office/officeart/2005/8/layout/hierarchy3"/>
    <dgm:cxn modelId="{3D9940B9-A0F1-7F44-9565-E52A6B0F010B}" type="presParOf" srcId="{6A6802FA-00D7-FB4D-9294-2924B3C6A761}" destId="{77D0FDE0-5ABA-E44D-B502-20396224E319}" srcOrd="1" destOrd="0" presId="urn:microsoft.com/office/officeart/2005/8/layout/hierarchy3"/>
    <dgm:cxn modelId="{9AD05B34-83E5-2345-A7D4-41D4554582FF}" type="presParOf" srcId="{6A6802FA-00D7-FB4D-9294-2924B3C6A761}" destId="{3F32595C-894E-274F-AD8F-F5DDB2798B94}" srcOrd="2" destOrd="0" presId="urn:microsoft.com/office/officeart/2005/8/layout/hierarchy3"/>
    <dgm:cxn modelId="{00624D06-FAA1-0149-8D51-A7DB80AD1EB8}" type="presParOf" srcId="{6A6802FA-00D7-FB4D-9294-2924B3C6A761}" destId="{AA7C99DB-4852-6D44-A333-E43508DFD5E1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EE1F5F-3A9F-C448-BDE6-72B990D2F87B}">
      <dsp:nvSpPr>
        <dsp:cNvPr id="0" name=""/>
        <dsp:cNvSpPr/>
      </dsp:nvSpPr>
      <dsp:spPr>
        <a:xfrm>
          <a:off x="1361241" y="249"/>
          <a:ext cx="1485235" cy="742617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Protocol</a:t>
          </a:r>
        </a:p>
      </dsp:txBody>
      <dsp:txXfrm>
        <a:off x="1382992" y="22000"/>
        <a:ext cx="1441733" cy="699115"/>
      </dsp:txXfrm>
    </dsp:sp>
    <dsp:sp modelId="{BAD20BDF-14AD-7444-B46E-C13B3B8BEBDD}">
      <dsp:nvSpPr>
        <dsp:cNvPr id="0" name=""/>
        <dsp:cNvSpPr/>
      </dsp:nvSpPr>
      <dsp:spPr>
        <a:xfrm>
          <a:off x="1509764" y="742866"/>
          <a:ext cx="148523" cy="5569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56963"/>
              </a:lnTo>
              <a:lnTo>
                <a:pt x="148523" y="556963"/>
              </a:lnTo>
            </a:path>
          </a:pathLst>
        </a:custGeom>
        <a:noFill/>
        <a:ln w="25400" cap="rnd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36CD7F-13ED-FC4B-BB72-C7FF3D58679F}">
      <dsp:nvSpPr>
        <dsp:cNvPr id="0" name=""/>
        <dsp:cNvSpPr/>
      </dsp:nvSpPr>
      <dsp:spPr>
        <a:xfrm>
          <a:off x="1658288" y="928521"/>
          <a:ext cx="1188188" cy="7426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accent5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Step 1</a:t>
          </a:r>
        </a:p>
      </dsp:txBody>
      <dsp:txXfrm>
        <a:off x="1680039" y="950272"/>
        <a:ext cx="1144686" cy="699115"/>
      </dsp:txXfrm>
    </dsp:sp>
    <dsp:sp modelId="{211F502A-13D3-534C-80E0-03EC4CD1A57E}">
      <dsp:nvSpPr>
        <dsp:cNvPr id="0" name=""/>
        <dsp:cNvSpPr/>
      </dsp:nvSpPr>
      <dsp:spPr>
        <a:xfrm>
          <a:off x="1509764" y="742866"/>
          <a:ext cx="148523" cy="14852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5235"/>
              </a:lnTo>
              <a:lnTo>
                <a:pt x="148523" y="1485235"/>
              </a:lnTo>
            </a:path>
          </a:pathLst>
        </a:custGeom>
        <a:noFill/>
        <a:ln w="25400" cap="rnd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85929C-8B78-E844-B25E-047E81E4E24E}">
      <dsp:nvSpPr>
        <dsp:cNvPr id="0" name=""/>
        <dsp:cNvSpPr/>
      </dsp:nvSpPr>
      <dsp:spPr>
        <a:xfrm>
          <a:off x="1658288" y="1856793"/>
          <a:ext cx="1188188" cy="7426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accent5">
              <a:shade val="50000"/>
              <a:hueOff val="267117"/>
              <a:satOff val="-39118"/>
              <a:lumOff val="2706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Step 2</a:t>
          </a:r>
        </a:p>
      </dsp:txBody>
      <dsp:txXfrm>
        <a:off x="1680039" y="1878544"/>
        <a:ext cx="1144686" cy="699115"/>
      </dsp:txXfrm>
    </dsp:sp>
    <dsp:sp modelId="{45B2DB72-6658-C340-85F2-ED225C7D7D50}">
      <dsp:nvSpPr>
        <dsp:cNvPr id="0" name=""/>
        <dsp:cNvSpPr/>
      </dsp:nvSpPr>
      <dsp:spPr>
        <a:xfrm>
          <a:off x="3217785" y="249"/>
          <a:ext cx="1485235" cy="742617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534233"/>
            <a:satOff val="-78235"/>
            <a:lumOff val="54134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Experimental Step</a:t>
          </a:r>
        </a:p>
      </dsp:txBody>
      <dsp:txXfrm>
        <a:off x="3239536" y="22000"/>
        <a:ext cx="1441733" cy="699115"/>
      </dsp:txXfrm>
    </dsp:sp>
    <dsp:sp modelId="{9E3F3B54-532A-1742-8032-3443658B4887}">
      <dsp:nvSpPr>
        <dsp:cNvPr id="0" name=""/>
        <dsp:cNvSpPr/>
      </dsp:nvSpPr>
      <dsp:spPr>
        <a:xfrm>
          <a:off x="3366308" y="742866"/>
          <a:ext cx="148523" cy="5569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56963"/>
              </a:lnTo>
              <a:lnTo>
                <a:pt x="148523" y="556963"/>
              </a:lnTo>
            </a:path>
          </a:pathLst>
        </a:custGeom>
        <a:noFill/>
        <a:ln w="25400" cap="rnd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D0FDE0-5ABA-E44D-B502-20396224E319}">
      <dsp:nvSpPr>
        <dsp:cNvPr id="0" name=""/>
        <dsp:cNvSpPr/>
      </dsp:nvSpPr>
      <dsp:spPr>
        <a:xfrm>
          <a:off x="3514832" y="928521"/>
          <a:ext cx="1904689" cy="7426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accent5">
              <a:shade val="50000"/>
              <a:hueOff val="534233"/>
              <a:satOff val="-78235"/>
              <a:lumOff val="5413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Temperature= </a:t>
          </a:r>
          <a:r>
            <a:rPr lang="en-GB" sz="1600" i="1" kern="1200" dirty="0"/>
            <a:t>n</a:t>
          </a:r>
          <a:r>
            <a:rPr lang="en-GB" sz="1600" kern="1200" dirty="0"/>
            <a:t> °C</a:t>
          </a:r>
        </a:p>
      </dsp:txBody>
      <dsp:txXfrm>
        <a:off x="3536583" y="950272"/>
        <a:ext cx="1861187" cy="699115"/>
      </dsp:txXfrm>
    </dsp:sp>
    <dsp:sp modelId="{3F32595C-894E-274F-AD8F-F5DDB2798B94}">
      <dsp:nvSpPr>
        <dsp:cNvPr id="0" name=""/>
        <dsp:cNvSpPr/>
      </dsp:nvSpPr>
      <dsp:spPr>
        <a:xfrm>
          <a:off x="3366308" y="742866"/>
          <a:ext cx="148523" cy="14852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5235"/>
              </a:lnTo>
              <a:lnTo>
                <a:pt x="148523" y="1485235"/>
              </a:lnTo>
            </a:path>
          </a:pathLst>
        </a:custGeom>
        <a:noFill/>
        <a:ln w="25400" cap="rnd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7C99DB-4852-6D44-A333-E43508DFD5E1}">
      <dsp:nvSpPr>
        <dsp:cNvPr id="0" name=""/>
        <dsp:cNvSpPr/>
      </dsp:nvSpPr>
      <dsp:spPr>
        <a:xfrm>
          <a:off x="3514832" y="1856793"/>
          <a:ext cx="1928762" cy="74261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accent5">
              <a:shade val="50000"/>
              <a:hueOff val="267117"/>
              <a:satOff val="-39118"/>
              <a:lumOff val="2706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Pressure= </a:t>
          </a:r>
          <a:r>
            <a:rPr lang="en-GB" sz="1600" i="1" kern="1200" dirty="0"/>
            <a:t>n</a:t>
          </a:r>
          <a:r>
            <a:rPr lang="en-GB" sz="1600" kern="1200" dirty="0"/>
            <a:t> Pa</a:t>
          </a:r>
        </a:p>
      </dsp:txBody>
      <dsp:txXfrm>
        <a:off x="3536583" y="1878544"/>
        <a:ext cx="1885260" cy="6991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5FD08-FE4A-C442-98EA-94CECDCB6B5F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846FE-1C96-AE47-ADF7-E3DEC4F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0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ourselves</a:t>
            </a:r>
          </a:p>
          <a:p>
            <a:endParaRPr lang="en-US" dirty="0"/>
          </a:p>
          <a:p>
            <a:r>
              <a:rPr lang="en-US" dirty="0"/>
              <a:t>Mention that slides will be made available!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1C0C35-A9A2-4EFD-9BAF-1E52E29E03D1}" type="slidenum">
              <a:rPr kumimoji="0" lang="de-CH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CH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684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846FE-1C96-AE47-ADF7-E3DEC4F9390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354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846FE-1C96-AE47-ADF7-E3DEC4F9390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759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846FE-1C96-AE47-ADF7-E3DEC4F9390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876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846FE-1C96-AE47-ADF7-E3DEC4F9390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747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846FE-1C96-AE47-ADF7-E3DEC4F9390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584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846FE-1C96-AE47-ADF7-E3DEC4F9390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95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846FE-1C96-AE47-ADF7-E3DEC4F9390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552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846FE-1C96-AE47-ADF7-E3DEC4F9390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4588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846FE-1C96-AE47-ADF7-E3DEC4F9390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724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CH" dirty="0"/>
              <a:t>how UI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4846FE-1C96-AE47-ADF7-E3DEC4F9390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845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969" y="620713"/>
            <a:ext cx="11328062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44942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2"/>
            <a:ext cx="113284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2063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C8F4-3561-954F-9BE3-50273AFB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280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DD62F-69C9-7B4C-9488-DBE22FF43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28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CBDC-01C5-EA40-BDAE-2C634F13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C730E-EED2-C04A-B28F-6C3CA8E2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E087-406B-EE4A-8ACD-0F4A69FD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7007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Caterina Barillari, Priyasma Bhoumik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AD2F4-17D2-4C26-B9FE-651252F5F85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05289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79741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5"/>
            <a:ext cx="113284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9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620714"/>
            <a:ext cx="113283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501" y="152402"/>
            <a:ext cx="1181100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1063256"/>
            <a:ext cx="113283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96373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1" y="2024064"/>
            <a:ext cx="11328400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9013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800" y="2024065"/>
            <a:ext cx="5472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472178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31606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581091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649598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801" y="1565138"/>
            <a:ext cx="113284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0"/>
            <a:ext cx="113284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274884494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500" y="152402"/>
            <a:ext cx="118128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17/11/2020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01" y="6308726"/>
            <a:ext cx="427815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Caterina Barillari, Priyasma Bhoumik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1802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2024064"/>
            <a:ext cx="11311917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1413132" y="6300190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446011" y="6300189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Textfeld 6"/>
          <p:cNvSpPr txBox="1"/>
          <p:nvPr userDrawn="1"/>
        </p:nvSpPr>
        <p:spPr>
          <a:xfrm>
            <a:off x="1372137" y="6308727"/>
            <a:ext cx="4723863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Scientific IT Services</a:t>
            </a:r>
            <a:endParaRPr lang="de-CH" sz="800" dirty="0"/>
          </a:p>
        </p:txBody>
      </p:sp>
      <p:pic>
        <p:nvPicPr>
          <p:cNvPr id="17" name="Grafik 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76" y="6352617"/>
            <a:ext cx="780403" cy="3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89" r:id="rId12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openbis-tst.ethz.ch/openbis/webapp/eln-lims/?" TargetMode="Externa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www.paperplane.ethz.ch/" TargetMode="Externa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sis.id.ethz.ch/" TargetMode="External"/><Relationship Id="rId7" Type="http://schemas.openxmlformats.org/officeDocument/2006/relationships/image" Target="../media/image32.png"/><Relationship Id="rId2" Type="http://schemas.openxmlformats.org/officeDocument/2006/relationships/hyperlink" Target="mailto:caterina.barillari@id.ethz.ch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labnotebook.ch/" TargetMode="External"/><Relationship Id="rId5" Type="http://schemas.openxmlformats.org/officeDocument/2006/relationships/hyperlink" Target="https://twitter.com/ETH_SIS" TargetMode="External"/><Relationship Id="rId4" Type="http://schemas.openxmlformats.org/officeDocument/2006/relationships/hyperlink" Target="mailto:sis.helpdesk@ethz.ch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Caterina </a:t>
            </a:r>
            <a:r>
              <a:rPr lang="de-CH" dirty="0" err="1"/>
              <a:t>Barillari</a:t>
            </a:r>
            <a:r>
              <a:rPr lang="de-CH" dirty="0"/>
              <a:t> &amp; </a:t>
            </a:r>
            <a:r>
              <a:rPr lang="de-CH" dirty="0" err="1"/>
              <a:t>Priyasma</a:t>
            </a:r>
            <a:r>
              <a:rPr lang="de-CH" dirty="0"/>
              <a:t> </a:t>
            </a:r>
            <a:r>
              <a:rPr lang="de-CH" dirty="0" err="1"/>
              <a:t>Bhoumik</a:t>
            </a:r>
            <a:endParaRPr lang="de-CH" dirty="0"/>
          </a:p>
          <a:p>
            <a:r>
              <a:rPr lang="de-CH" i="1" dirty="0"/>
              <a:t>Scientific IT Services, ETH </a:t>
            </a:r>
            <a:r>
              <a:rPr lang="de-CH" i="1" dirty="0" err="1"/>
              <a:t>Zurich</a:t>
            </a:r>
            <a:endParaRPr lang="de-CH" i="1" dirty="0"/>
          </a:p>
          <a:p>
            <a:endParaRPr lang="de-CH" i="1" dirty="0"/>
          </a:p>
          <a:p>
            <a:r>
              <a:rPr lang="de-CH" i="1" dirty="0"/>
              <a:t>ETH </a:t>
            </a:r>
            <a:r>
              <a:rPr lang="de-CH" i="1" dirty="0" err="1"/>
              <a:t>Zurich</a:t>
            </a:r>
            <a:r>
              <a:rPr lang="de-CH" i="1" dirty="0"/>
              <a:t>, 17.11.2020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17/11/2020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Caterina Barillari, Priyasma Bhoumik</a:t>
            </a:r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>
          <a:xfrm>
            <a:off x="431801" y="3466070"/>
            <a:ext cx="11328400" cy="1152128"/>
          </a:xfrm>
        </p:spPr>
        <p:txBody>
          <a:bodyPr/>
          <a:lstStyle/>
          <a:p>
            <a:r>
              <a:rPr lang="de-CH" sz="3000" dirty="0" err="1"/>
              <a:t>Introduction</a:t>
            </a:r>
            <a:r>
              <a:rPr lang="de-CH" sz="3000" dirty="0"/>
              <a:t> </a:t>
            </a:r>
            <a:r>
              <a:rPr lang="de-CH" sz="3000" dirty="0" err="1"/>
              <a:t>to</a:t>
            </a:r>
            <a:r>
              <a:rPr lang="de-CH" sz="3000" dirty="0"/>
              <a:t> Research Data Management </a:t>
            </a:r>
            <a:r>
              <a:rPr lang="de-CH" sz="3000" dirty="0" err="1"/>
              <a:t>with</a:t>
            </a:r>
            <a:r>
              <a:rPr lang="de-CH" sz="3000" dirty="0"/>
              <a:t> </a:t>
            </a:r>
            <a:r>
              <a:rPr lang="de-CH" sz="3000" dirty="0" err="1"/>
              <a:t>openBIS</a:t>
            </a:r>
            <a:endParaRPr lang="de-CH" sz="3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A753A-1E76-B04D-8E94-8127328E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00632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22C832-07F8-C742-B9AF-B47C0AF6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DBE999-D458-7C4D-B2F7-817A0F1EF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14785-A81B-7A42-951A-CF9AFB422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D546D91-20CE-FF49-9727-935B0E50D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Protocols or Experimental Steps?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AC5624-0A2C-F342-9D6D-E7E6FD7E8C2E}"/>
              </a:ext>
            </a:extLst>
          </p:cNvPr>
          <p:cNvSpPr txBox="1"/>
          <p:nvPr/>
        </p:nvSpPr>
        <p:spPr>
          <a:xfrm>
            <a:off x="431801" y="1704305"/>
            <a:ext cx="11064934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CH" dirty="0"/>
              <a:t>Protocols are standard procedures used in the lab that need to be shared with all lab members</a:t>
            </a:r>
          </a:p>
          <a:p>
            <a:endParaRPr lang="en-CH" dirty="0"/>
          </a:p>
          <a:p>
            <a:pPr marL="285750" indent="-285750">
              <a:buFont typeface="Wingdings" pitchFamily="2" charset="2"/>
              <a:buChar char="§"/>
            </a:pPr>
            <a:r>
              <a:rPr lang="en-CH" dirty="0"/>
              <a:t>Every time a given protocol is followed when performing one Experimental Step, t</a:t>
            </a:r>
            <a:r>
              <a:rPr lang="en-GB" dirty="0"/>
              <a:t>he</a:t>
            </a:r>
            <a:r>
              <a:rPr lang="en-CH" dirty="0"/>
              <a:t> protocol can be linked as parent and the experimental details </a:t>
            </a:r>
            <a:r>
              <a:rPr lang="en-CH" dirty="0" err="1"/>
              <a:t>shou</a:t>
            </a:r>
            <a:r>
              <a:rPr lang="en-GB" dirty="0" err="1"/>
              <a:t>ld</a:t>
            </a:r>
            <a:r>
              <a:rPr lang="en-GB" dirty="0"/>
              <a:t> </a:t>
            </a:r>
            <a:r>
              <a:rPr lang="en-CH" dirty="0"/>
              <a:t>be recorded in the Experimental Step itself. </a:t>
            </a:r>
          </a:p>
          <a:p>
            <a:pPr marL="285750" indent="-285750">
              <a:buFont typeface="Wingdings" pitchFamily="2" charset="2"/>
              <a:buChar char="§"/>
            </a:pPr>
            <a:endParaRPr lang="en-CH" dirty="0"/>
          </a:p>
          <a:p>
            <a:pPr marL="285750" indent="-285750">
              <a:buFont typeface="Wingdings" pitchFamily="2" charset="2"/>
              <a:buChar char="§"/>
            </a:pPr>
            <a:r>
              <a:rPr lang="en-CH" dirty="0"/>
              <a:t>If you do not follow standard procedures, you do not need to use the Inventory of Methods</a:t>
            </a:r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2E4BEF4F-52EC-BD46-9AD3-C6360B58DA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1039798"/>
              </p:ext>
            </p:extLst>
          </p:nvPr>
        </p:nvGraphicFramePr>
        <p:xfrm>
          <a:off x="2012988" y="3771041"/>
          <a:ext cx="6804836" cy="25996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F46550E-D256-EB49-87CF-B1407A7F2D1E}"/>
              </a:ext>
            </a:extLst>
          </p:cNvPr>
          <p:cNvCxnSpPr/>
          <p:nvPr/>
        </p:nvCxnSpPr>
        <p:spPr>
          <a:xfrm>
            <a:off x="4832623" y="4154386"/>
            <a:ext cx="372139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34411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22C832-07F8-C742-B9AF-B47C0AF6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DBE999-D458-7C4D-B2F7-817A0F1EF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14785-A81B-7A42-951A-CF9AFB422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11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D546D91-20CE-FF49-9727-935B0E50D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Example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6DAA21-C042-6147-9644-8C21B76A4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863" y="1957710"/>
            <a:ext cx="3663630" cy="41878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1342821-B5B5-8041-8586-0656BB96A441}"/>
              </a:ext>
            </a:extLst>
          </p:cNvPr>
          <p:cNvSpPr txBox="1"/>
          <p:nvPr/>
        </p:nvSpPr>
        <p:spPr>
          <a:xfrm>
            <a:off x="1467970" y="1590546"/>
            <a:ext cx="2839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Protocol: muffins recipe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FEED53-12BE-BB4E-B6FA-F80C701FD171}"/>
              </a:ext>
            </a:extLst>
          </p:cNvPr>
          <p:cNvSpPr txBox="1"/>
          <p:nvPr/>
        </p:nvSpPr>
        <p:spPr>
          <a:xfrm>
            <a:off x="6679333" y="1590546"/>
            <a:ext cx="4044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Experimental Step: making muffins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F1418A-46AD-6F40-986B-C5675A63F0A6}"/>
              </a:ext>
            </a:extLst>
          </p:cNvPr>
          <p:cNvSpPr txBox="1"/>
          <p:nvPr/>
        </p:nvSpPr>
        <p:spPr>
          <a:xfrm>
            <a:off x="6229691" y="2040673"/>
            <a:ext cx="519885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CH" sz="1400" dirty="0"/>
              <a:t>I use 240 ml of whole milk, instead of 250 ml semi-skimmed</a:t>
            </a:r>
          </a:p>
          <a:p>
            <a:pPr marL="285750" indent="-285750">
              <a:buFont typeface="Wingdings" pitchFamily="2" charset="2"/>
              <a:buChar char="§"/>
            </a:pPr>
            <a:endParaRPr lang="en-CH" sz="1400" dirty="0"/>
          </a:p>
          <a:p>
            <a:pPr marL="285750" indent="-285750">
              <a:buFont typeface="Wingdings" pitchFamily="2" charset="2"/>
              <a:buChar char="§"/>
            </a:pPr>
            <a:r>
              <a:rPr lang="en-CH" sz="1400" dirty="0"/>
              <a:t>I add a teaspoon of sodium bicarbonate</a:t>
            </a:r>
          </a:p>
          <a:p>
            <a:pPr marL="285750" indent="-285750">
              <a:buFont typeface="Wingdings" pitchFamily="2" charset="2"/>
              <a:buChar char="§"/>
            </a:pPr>
            <a:endParaRPr lang="en-CH" sz="1400" dirty="0"/>
          </a:p>
          <a:p>
            <a:pPr marL="285750" indent="-285750">
              <a:buFont typeface="Wingdings" pitchFamily="2" charset="2"/>
              <a:buChar char="§"/>
            </a:pPr>
            <a:r>
              <a:rPr lang="en-CH" sz="1400" dirty="0"/>
              <a:t>I cook the muffins for 30 mins at 180°C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AB2B06-05ED-3B4A-8D87-E722E4062497}"/>
              </a:ext>
            </a:extLst>
          </p:cNvPr>
          <p:cNvSpPr txBox="1"/>
          <p:nvPr/>
        </p:nvSpPr>
        <p:spPr>
          <a:xfrm>
            <a:off x="5876538" y="3767886"/>
            <a:ext cx="588366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CH" dirty="0"/>
              <a:t>The protocol gives me directions and defines the steps;</a:t>
            </a:r>
            <a:endParaRPr lang="en-US" dirty="0"/>
          </a:p>
          <a:p>
            <a:r>
              <a:rPr lang="en-GB" dirty="0"/>
              <a:t>W</a:t>
            </a:r>
            <a:r>
              <a:rPr lang="en-CH" dirty="0"/>
              <a:t>hen I perform my experiment I can change some parameters and this needs to be recorded in the experimental description.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436581-E989-3247-8A4A-4BE5878E20CC}"/>
              </a:ext>
            </a:extLst>
          </p:cNvPr>
          <p:cNvSpPr txBox="1"/>
          <p:nvPr/>
        </p:nvSpPr>
        <p:spPr>
          <a:xfrm>
            <a:off x="2702816" y="6421519"/>
            <a:ext cx="1794177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 sz="1000" i="1" dirty="0"/>
              <a:t>www.b</a:t>
            </a:r>
            <a:r>
              <a:rPr lang="en-CH" sz="1000" i="1" dirty="0"/>
              <a:t>bcgoodfood.com</a:t>
            </a:r>
          </a:p>
        </p:txBody>
      </p:sp>
    </p:spTree>
    <p:extLst>
      <p:ext uri="{BB962C8B-B14F-4D97-AF65-F5344CB8AC3E}">
        <p14:creationId xmlns:p14="http://schemas.microsoft.com/office/powerpoint/2010/main" val="149142128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210BF-F96E-8C45-B607-09E87AAD1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8D0BB6-75DF-F746-B577-69C10A8CA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04433" y="6308726"/>
            <a:ext cx="4278151" cy="468312"/>
          </a:xfrm>
        </p:spPr>
        <p:txBody>
          <a:bodyPr/>
          <a:lstStyle/>
          <a:p>
            <a:r>
              <a:rPr lang="de-DE" dirty="0"/>
              <a:t>Caterina Barillari, </a:t>
            </a:r>
            <a:r>
              <a:rPr lang="de-DE" dirty="0" err="1"/>
              <a:t>Priyasma</a:t>
            </a:r>
            <a:r>
              <a:rPr lang="de-DE" dirty="0"/>
              <a:t> </a:t>
            </a:r>
            <a:r>
              <a:rPr lang="de-DE" dirty="0" err="1"/>
              <a:t>Bhoumik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AE8CE-DB79-7641-BBCD-5F1324EF2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12</a:t>
            </a:fld>
            <a:endParaRPr lang="de-DE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Linking objects and datasets</a:t>
            </a:r>
          </a:p>
        </p:txBody>
      </p:sp>
      <p:sp>
        <p:nvSpPr>
          <p:cNvPr id="15" name="Rounded Rectangle 29">
            <a:extLst>
              <a:ext uri="{FF2B5EF4-FFF2-40B4-BE49-F238E27FC236}">
                <a16:creationId xmlns:a16="http://schemas.microsoft.com/office/drawing/2014/main" id="{69DAF398-308B-3C48-AD8B-B9E6C482A1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3266" y="2531672"/>
            <a:ext cx="871143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Object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16" name="Rounded Rectangle 29">
            <a:extLst>
              <a:ext uri="{FF2B5EF4-FFF2-40B4-BE49-F238E27FC236}">
                <a16:creationId xmlns:a16="http://schemas.microsoft.com/office/drawing/2014/main" id="{33E55F29-2DEB-814F-A717-B04CCA663F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0538" y="3448159"/>
            <a:ext cx="871143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Object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17" name="Rounded Rectangle 29">
            <a:extLst>
              <a:ext uri="{FF2B5EF4-FFF2-40B4-BE49-F238E27FC236}">
                <a16:creationId xmlns:a16="http://schemas.microsoft.com/office/drawing/2014/main" id="{87CC52BC-15AE-694F-830A-00492A810F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3036" y="3448159"/>
            <a:ext cx="871143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Object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18" name="Rounded Rectangle 29">
            <a:extLst>
              <a:ext uri="{FF2B5EF4-FFF2-40B4-BE49-F238E27FC236}">
                <a16:creationId xmlns:a16="http://schemas.microsoft.com/office/drawing/2014/main" id="{1F3EF8E0-925E-E840-AF26-3722B1AB21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3009" y="3435633"/>
            <a:ext cx="871143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Object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21" name="Rounded Rectangle 29">
            <a:extLst>
              <a:ext uri="{FF2B5EF4-FFF2-40B4-BE49-F238E27FC236}">
                <a16:creationId xmlns:a16="http://schemas.microsoft.com/office/drawing/2014/main" id="{9E398A31-4AB9-9546-A28E-3412687776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450" y="4462767"/>
            <a:ext cx="871143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Object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22" name="Rounded Rectangle 29">
            <a:extLst>
              <a:ext uri="{FF2B5EF4-FFF2-40B4-BE49-F238E27FC236}">
                <a16:creationId xmlns:a16="http://schemas.microsoft.com/office/drawing/2014/main" id="{83DE574A-20C6-B44B-A3EA-C47493CB4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6734" y="4462767"/>
            <a:ext cx="871143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Object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23" name="Rounded Rectangle 29">
            <a:extLst>
              <a:ext uri="{FF2B5EF4-FFF2-40B4-BE49-F238E27FC236}">
                <a16:creationId xmlns:a16="http://schemas.microsoft.com/office/drawing/2014/main" id="{377B5034-B3E6-FA4B-AD12-13E2706694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3113" y="4487819"/>
            <a:ext cx="871143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Object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24" name="Rounded Rectangle 29">
            <a:extLst>
              <a:ext uri="{FF2B5EF4-FFF2-40B4-BE49-F238E27FC236}">
                <a16:creationId xmlns:a16="http://schemas.microsoft.com/office/drawing/2014/main" id="{D6BCFFC8-19CF-2E49-A9EA-749D6140D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5485" y="5527480"/>
            <a:ext cx="871143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Object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25" name="Rounded Rectangle 29">
            <a:extLst>
              <a:ext uri="{FF2B5EF4-FFF2-40B4-BE49-F238E27FC236}">
                <a16:creationId xmlns:a16="http://schemas.microsoft.com/office/drawing/2014/main" id="{3AC47117-E5A8-6145-B583-C26BA6D191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400" y="5527480"/>
            <a:ext cx="871143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Object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97F649F-E319-4B42-B878-95D02D3DF7A1}"/>
              </a:ext>
            </a:extLst>
          </p:cNvPr>
          <p:cNvCxnSpPr>
            <a:cxnSpLocks/>
          </p:cNvCxnSpPr>
          <p:nvPr/>
        </p:nvCxnSpPr>
        <p:spPr>
          <a:xfrm>
            <a:off x="2973890" y="2981194"/>
            <a:ext cx="9687" cy="47599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04E99A2-A246-674E-91C1-111999CE8D94}"/>
              </a:ext>
            </a:extLst>
          </p:cNvPr>
          <p:cNvCxnSpPr>
            <a:cxnSpLocks/>
          </p:cNvCxnSpPr>
          <p:nvPr/>
        </p:nvCxnSpPr>
        <p:spPr>
          <a:xfrm>
            <a:off x="3026082" y="2958230"/>
            <a:ext cx="859369" cy="47390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703D401-ED87-754D-88A7-3B3BB4207DD6}"/>
              </a:ext>
            </a:extLst>
          </p:cNvPr>
          <p:cNvCxnSpPr>
            <a:cxnSpLocks/>
          </p:cNvCxnSpPr>
          <p:nvPr/>
        </p:nvCxnSpPr>
        <p:spPr>
          <a:xfrm flipH="1">
            <a:off x="2257066" y="2972844"/>
            <a:ext cx="608264" cy="44676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B49B02A-76AF-6D4B-857B-DE44FDC9321A}"/>
              </a:ext>
            </a:extLst>
          </p:cNvPr>
          <p:cNvCxnSpPr>
            <a:cxnSpLocks/>
          </p:cNvCxnSpPr>
          <p:nvPr/>
        </p:nvCxnSpPr>
        <p:spPr>
          <a:xfrm flipH="1">
            <a:off x="1006551" y="3939436"/>
            <a:ext cx="608264" cy="44676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D67224E-AF10-5D43-A32D-5FA3F0D10BBC}"/>
              </a:ext>
            </a:extLst>
          </p:cNvPr>
          <p:cNvCxnSpPr>
            <a:cxnSpLocks/>
          </p:cNvCxnSpPr>
          <p:nvPr/>
        </p:nvCxnSpPr>
        <p:spPr>
          <a:xfrm>
            <a:off x="1980158" y="3916472"/>
            <a:ext cx="477325" cy="45511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60E59BC-E389-3345-9384-D1A4206A0126}"/>
              </a:ext>
            </a:extLst>
          </p:cNvPr>
          <p:cNvCxnSpPr>
            <a:cxnSpLocks/>
          </p:cNvCxnSpPr>
          <p:nvPr/>
        </p:nvCxnSpPr>
        <p:spPr>
          <a:xfrm flipH="1">
            <a:off x="2081702" y="4920642"/>
            <a:ext cx="288850" cy="49060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E07FAD4-CF0C-E343-B1EA-A52ACEAACF72}"/>
              </a:ext>
            </a:extLst>
          </p:cNvPr>
          <p:cNvCxnSpPr>
            <a:cxnSpLocks/>
          </p:cNvCxnSpPr>
          <p:nvPr/>
        </p:nvCxnSpPr>
        <p:spPr>
          <a:xfrm>
            <a:off x="2635688" y="4910205"/>
            <a:ext cx="360415" cy="48851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8D0F9B7-BE3F-BA45-AEAA-1E6B5B144FDC}"/>
              </a:ext>
            </a:extLst>
          </p:cNvPr>
          <p:cNvCxnSpPr>
            <a:cxnSpLocks/>
          </p:cNvCxnSpPr>
          <p:nvPr/>
        </p:nvCxnSpPr>
        <p:spPr>
          <a:xfrm>
            <a:off x="4253632" y="3872629"/>
            <a:ext cx="9687" cy="47599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C373E000-2408-F34C-8F1A-8A2D33ABCF4D}"/>
              </a:ext>
            </a:extLst>
          </p:cNvPr>
          <p:cNvSpPr/>
          <p:nvPr/>
        </p:nvSpPr>
        <p:spPr bwMode="auto">
          <a:xfrm>
            <a:off x="8502173" y="2492680"/>
            <a:ext cx="1032516" cy="40083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Set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3A9FE00-EE15-8B4C-9908-D847B79CE4BC}"/>
              </a:ext>
            </a:extLst>
          </p:cNvPr>
          <p:cNvSpPr/>
          <p:nvPr/>
        </p:nvSpPr>
        <p:spPr bwMode="auto">
          <a:xfrm>
            <a:off x="7264184" y="3396641"/>
            <a:ext cx="1032516" cy="40083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Set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A656C0F4-9598-DA49-B60A-EA210C478EEC}"/>
              </a:ext>
            </a:extLst>
          </p:cNvPr>
          <p:cNvSpPr/>
          <p:nvPr/>
        </p:nvSpPr>
        <p:spPr bwMode="auto">
          <a:xfrm>
            <a:off x="8581504" y="3411255"/>
            <a:ext cx="1032516" cy="40083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Set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A2A73A5B-D896-3F49-80F1-7DD7B3F9826D}"/>
              </a:ext>
            </a:extLst>
          </p:cNvPr>
          <p:cNvSpPr/>
          <p:nvPr/>
        </p:nvSpPr>
        <p:spPr bwMode="auto">
          <a:xfrm>
            <a:off x="10011559" y="3450920"/>
            <a:ext cx="1032516" cy="40083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Set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89FB68C4-D17D-704F-A273-B82FB173C2DB}"/>
              </a:ext>
            </a:extLst>
          </p:cNvPr>
          <p:cNvSpPr/>
          <p:nvPr/>
        </p:nvSpPr>
        <p:spPr bwMode="auto">
          <a:xfrm>
            <a:off x="6266277" y="4453002"/>
            <a:ext cx="1032516" cy="40083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Set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AC822261-AA90-0040-9311-4E961C888C40}"/>
              </a:ext>
            </a:extLst>
          </p:cNvPr>
          <p:cNvSpPr/>
          <p:nvPr/>
        </p:nvSpPr>
        <p:spPr bwMode="auto">
          <a:xfrm>
            <a:off x="7832030" y="4465529"/>
            <a:ext cx="1032516" cy="40083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Set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CD3923A9-0A2B-BD41-A1AE-EE00001B5EB4}"/>
              </a:ext>
            </a:extLst>
          </p:cNvPr>
          <p:cNvSpPr/>
          <p:nvPr/>
        </p:nvSpPr>
        <p:spPr bwMode="auto">
          <a:xfrm>
            <a:off x="10049138" y="4440476"/>
            <a:ext cx="1032516" cy="40083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Set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06A24F4-F18A-8943-B1CA-44A0F418E8EC}"/>
              </a:ext>
            </a:extLst>
          </p:cNvPr>
          <p:cNvSpPr/>
          <p:nvPr/>
        </p:nvSpPr>
        <p:spPr bwMode="auto">
          <a:xfrm>
            <a:off x="7143099" y="5517715"/>
            <a:ext cx="1032516" cy="40083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Set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9B779363-75A1-1544-98E7-4D81ED5B5831}"/>
              </a:ext>
            </a:extLst>
          </p:cNvPr>
          <p:cNvSpPr/>
          <p:nvPr/>
        </p:nvSpPr>
        <p:spPr bwMode="auto">
          <a:xfrm>
            <a:off x="8621170" y="5517715"/>
            <a:ext cx="1032516" cy="40083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Set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FE78B2A-653F-5945-8E99-2AD16BBFE362}"/>
              </a:ext>
            </a:extLst>
          </p:cNvPr>
          <p:cNvCxnSpPr>
            <a:cxnSpLocks/>
          </p:cNvCxnSpPr>
          <p:nvPr/>
        </p:nvCxnSpPr>
        <p:spPr>
          <a:xfrm>
            <a:off x="9051100" y="2933177"/>
            <a:ext cx="9687" cy="47599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AEA91A2-F245-0D47-B25B-63F2725723DB}"/>
              </a:ext>
            </a:extLst>
          </p:cNvPr>
          <p:cNvCxnSpPr>
            <a:cxnSpLocks/>
          </p:cNvCxnSpPr>
          <p:nvPr/>
        </p:nvCxnSpPr>
        <p:spPr>
          <a:xfrm>
            <a:off x="9103292" y="2910213"/>
            <a:ext cx="859369" cy="47390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25D65B8-4BDA-4544-9FD3-434710FF6272}"/>
              </a:ext>
            </a:extLst>
          </p:cNvPr>
          <p:cNvCxnSpPr>
            <a:cxnSpLocks/>
          </p:cNvCxnSpPr>
          <p:nvPr/>
        </p:nvCxnSpPr>
        <p:spPr>
          <a:xfrm flipH="1">
            <a:off x="8334276" y="2924827"/>
            <a:ext cx="608264" cy="44676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1BEB530-1D9F-6A4F-886F-06F66A0A7465}"/>
              </a:ext>
            </a:extLst>
          </p:cNvPr>
          <p:cNvCxnSpPr>
            <a:cxnSpLocks/>
          </p:cNvCxnSpPr>
          <p:nvPr/>
        </p:nvCxnSpPr>
        <p:spPr>
          <a:xfrm flipH="1">
            <a:off x="6895872" y="3891419"/>
            <a:ext cx="608264" cy="44676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C5D94AC-92D1-7249-A525-D6920C25ABF1}"/>
              </a:ext>
            </a:extLst>
          </p:cNvPr>
          <p:cNvCxnSpPr>
            <a:cxnSpLocks/>
          </p:cNvCxnSpPr>
          <p:nvPr/>
        </p:nvCxnSpPr>
        <p:spPr>
          <a:xfrm>
            <a:off x="7869479" y="3868455"/>
            <a:ext cx="477325" cy="45511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2E968AD-1A8C-D34F-B825-FF652B21BBAE}"/>
              </a:ext>
            </a:extLst>
          </p:cNvPr>
          <p:cNvCxnSpPr>
            <a:cxnSpLocks/>
          </p:cNvCxnSpPr>
          <p:nvPr/>
        </p:nvCxnSpPr>
        <p:spPr>
          <a:xfrm>
            <a:off x="10481155" y="3949873"/>
            <a:ext cx="9687" cy="47599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D88443D-F03F-B943-8538-08F29B290E5D}"/>
              </a:ext>
            </a:extLst>
          </p:cNvPr>
          <p:cNvCxnSpPr>
            <a:cxnSpLocks/>
          </p:cNvCxnSpPr>
          <p:nvPr/>
        </p:nvCxnSpPr>
        <p:spPr>
          <a:xfrm flipH="1">
            <a:off x="7933444" y="4960308"/>
            <a:ext cx="288850" cy="49060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C4C212D-C457-6D42-98FC-B0B8A51992AC}"/>
              </a:ext>
            </a:extLst>
          </p:cNvPr>
          <p:cNvCxnSpPr>
            <a:cxnSpLocks/>
          </p:cNvCxnSpPr>
          <p:nvPr/>
        </p:nvCxnSpPr>
        <p:spPr>
          <a:xfrm>
            <a:off x="8487430" y="4949871"/>
            <a:ext cx="360415" cy="48851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3BAFACF3-11C5-224F-89F4-D6FB0C8EB365}"/>
              </a:ext>
            </a:extLst>
          </p:cNvPr>
          <p:cNvSpPr txBox="1"/>
          <p:nvPr/>
        </p:nvSpPr>
        <p:spPr>
          <a:xfrm>
            <a:off x="629811" y="1409083"/>
            <a:ext cx="10501593" cy="87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 err="1"/>
              <a:t>openBIS</a:t>
            </a:r>
            <a:r>
              <a:rPr lang="en-US" dirty="0"/>
              <a:t> objects can be linked to other objects and datasets to other datasets with </a:t>
            </a:r>
            <a:r>
              <a:rPr lang="en-US" i="1" dirty="0"/>
              <a:t>N:N</a:t>
            </a:r>
            <a:r>
              <a:rPr lang="en-US" dirty="0"/>
              <a:t> relationship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In openBIS terms, these are “parent-child” relationships</a:t>
            </a:r>
          </a:p>
        </p:txBody>
      </p:sp>
    </p:spTree>
    <p:extLst>
      <p:ext uri="{BB962C8B-B14F-4D97-AF65-F5344CB8AC3E}">
        <p14:creationId xmlns:p14="http://schemas.microsoft.com/office/powerpoint/2010/main" val="2950156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E2199B-584F-6442-B942-EF25BD545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678678-167A-1049-9B5B-74B82C605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31EEB7-5CAB-6A4D-A10D-CB8793B58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13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988803-8034-3F41-8A04-8C7FD10E0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What are “parents” and “children”?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5C1DC-6B27-CF4B-B790-3DCBB4CA3A4C}"/>
              </a:ext>
            </a:extLst>
          </p:cNvPr>
          <p:cNvSpPr txBox="1"/>
          <p:nvPr/>
        </p:nvSpPr>
        <p:spPr>
          <a:xfrm>
            <a:off x="614149" y="1665027"/>
            <a:ext cx="1055513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They are a way of connecting entities together.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Examples:</a:t>
            </a:r>
          </a:p>
          <a:p>
            <a:endParaRPr lang="en-US" dirty="0"/>
          </a:p>
          <a:p>
            <a:r>
              <a:rPr lang="en-US" dirty="0"/>
              <a:t>1. One sample is split into several vials and each of them is used for different types of measurements.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9F338D-DF53-2B44-83A4-3D7FF70498DC}"/>
              </a:ext>
            </a:extLst>
          </p:cNvPr>
          <p:cNvSpPr txBox="1"/>
          <p:nvPr/>
        </p:nvSpPr>
        <p:spPr>
          <a:xfrm>
            <a:off x="586854" y="4708476"/>
            <a:ext cx="7033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You write a protocol, and want to keep track of the samples used.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07EFC7D-A0BC-2C42-A953-930CB22BCAFE}"/>
              </a:ext>
            </a:extLst>
          </p:cNvPr>
          <p:cNvGrpSpPr/>
          <p:nvPr/>
        </p:nvGrpSpPr>
        <p:grpSpPr>
          <a:xfrm>
            <a:off x="3944871" y="5287224"/>
            <a:ext cx="2983486" cy="1290525"/>
            <a:chOff x="3944871" y="5287224"/>
            <a:chExt cx="2983486" cy="1290525"/>
          </a:xfrm>
        </p:grpSpPr>
        <p:sp>
          <p:nvSpPr>
            <p:cNvPr id="20" name="Rounded Rectangle 29">
              <a:extLst>
                <a:ext uri="{FF2B5EF4-FFF2-40B4-BE49-F238E27FC236}">
                  <a16:creationId xmlns:a16="http://schemas.microsoft.com/office/drawing/2014/main" id="{6E427C13-EA3E-EB4F-9A6E-9F05F4DDE0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4871" y="5291935"/>
              <a:ext cx="1130490" cy="386893"/>
            </a:xfrm>
            <a:prstGeom prst="roundRect">
              <a:avLst>
                <a:gd name="adj" fmla="val 16667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anchor="t"/>
            <a:lstStyle/>
            <a:p>
              <a:pPr>
                <a:lnSpc>
                  <a:spcPts val="1300"/>
                </a:lnSpc>
                <a:spcBef>
                  <a:spcPts val="300"/>
                </a:spcBef>
                <a:buClr>
                  <a:srgbClr val="1281DC"/>
                </a:buClr>
                <a:defRPr/>
              </a:pPr>
              <a:r>
                <a:rPr lang="de-DE" sz="1400" kern="0" dirty="0">
                  <a:solidFill>
                    <a:srgbClr val="FFFFFF"/>
                  </a:solidFill>
                  <a:ea typeface="ＭＳ Ｐゴシック"/>
                </a:rPr>
                <a:t>Chemical X</a:t>
              </a:r>
            </a:p>
          </p:txBody>
        </p:sp>
        <p:sp>
          <p:nvSpPr>
            <p:cNvPr id="21" name="Rounded Rectangle 29">
              <a:extLst>
                <a:ext uri="{FF2B5EF4-FFF2-40B4-BE49-F238E27FC236}">
                  <a16:creationId xmlns:a16="http://schemas.microsoft.com/office/drawing/2014/main" id="{22941422-0164-A344-A3E9-2F2767653B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7867" y="5287224"/>
              <a:ext cx="1130490" cy="386893"/>
            </a:xfrm>
            <a:prstGeom prst="roundRect">
              <a:avLst>
                <a:gd name="adj" fmla="val 16667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anchor="t"/>
            <a:lstStyle/>
            <a:p>
              <a:pPr>
                <a:lnSpc>
                  <a:spcPts val="1300"/>
                </a:lnSpc>
                <a:spcBef>
                  <a:spcPts val="300"/>
                </a:spcBef>
                <a:buClr>
                  <a:srgbClr val="1281DC"/>
                </a:buClr>
                <a:defRPr/>
              </a:pPr>
              <a:r>
                <a:rPr lang="de-DE" sz="1400" kern="0" dirty="0">
                  <a:solidFill>
                    <a:srgbClr val="FFFFFF"/>
                  </a:solidFill>
                  <a:ea typeface="ＭＳ Ｐゴシック"/>
                </a:rPr>
                <a:t>Sample Y</a:t>
              </a:r>
            </a:p>
          </p:txBody>
        </p:sp>
        <p:sp>
          <p:nvSpPr>
            <p:cNvPr id="22" name="Rounded Rectangle 29">
              <a:extLst>
                <a:ext uri="{FF2B5EF4-FFF2-40B4-BE49-F238E27FC236}">
                  <a16:creationId xmlns:a16="http://schemas.microsoft.com/office/drawing/2014/main" id="{494FB818-0345-564A-9D60-CB8E968F1D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6222" y="6190856"/>
              <a:ext cx="983303" cy="386893"/>
            </a:xfrm>
            <a:prstGeom prst="roundRect">
              <a:avLst>
                <a:gd name="adj" fmla="val 16667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anchor="t"/>
            <a:lstStyle/>
            <a:p>
              <a:pPr>
                <a:lnSpc>
                  <a:spcPts val="1300"/>
                </a:lnSpc>
                <a:spcBef>
                  <a:spcPts val="300"/>
                </a:spcBef>
                <a:buClr>
                  <a:srgbClr val="1281DC"/>
                </a:buClr>
                <a:defRPr/>
              </a:pPr>
              <a:r>
                <a:rPr lang="de-DE" sz="1400" kern="0" dirty="0">
                  <a:solidFill>
                    <a:srgbClr val="FFFFFF"/>
                  </a:solidFill>
                  <a:ea typeface="ＭＳ Ｐゴシック"/>
                </a:rPr>
                <a:t>Protocol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4292ED0-DA7E-7A47-9780-3328BF814A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19279" y="5766920"/>
              <a:ext cx="357176" cy="345118"/>
            </a:xfrm>
            <a:prstGeom prst="straightConnector1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headEnd type="none" w="med" len="med"/>
              <a:tailEnd type="triangle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17DBE0-E098-4D47-B54D-475C115C7685}"/>
                </a:ext>
              </a:extLst>
            </p:cNvPr>
            <p:cNvCxnSpPr>
              <a:cxnSpLocks/>
            </p:cNvCxnSpPr>
            <p:nvPr/>
          </p:nvCxnSpPr>
          <p:spPr>
            <a:xfrm>
              <a:off x="4804679" y="5728715"/>
              <a:ext cx="529989" cy="366214"/>
            </a:xfrm>
            <a:prstGeom prst="straightConnector1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headEnd type="none" w="med" len="med"/>
              <a:tailEnd type="triangle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DBE39EE-FE91-4746-A557-03DAA068A733}"/>
              </a:ext>
            </a:extLst>
          </p:cNvPr>
          <p:cNvGrpSpPr/>
          <p:nvPr/>
        </p:nvGrpSpPr>
        <p:grpSpPr>
          <a:xfrm>
            <a:off x="3650538" y="3235691"/>
            <a:ext cx="3368259" cy="1234572"/>
            <a:chOff x="2449469" y="3213338"/>
            <a:chExt cx="3368259" cy="1234572"/>
          </a:xfrm>
        </p:grpSpPr>
        <p:sp>
          <p:nvSpPr>
            <p:cNvPr id="7" name="Rounded Rectangle 29">
              <a:extLst>
                <a:ext uri="{FF2B5EF4-FFF2-40B4-BE49-F238E27FC236}">
                  <a16:creationId xmlns:a16="http://schemas.microsoft.com/office/drawing/2014/main" id="{D9E2889D-5AA6-6F45-A95C-3644AD054E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6877" y="3213338"/>
              <a:ext cx="1029921" cy="386893"/>
            </a:xfrm>
            <a:prstGeom prst="roundRect">
              <a:avLst>
                <a:gd name="adj" fmla="val 16667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headEnd/>
              <a:tailEnd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anchor="t"/>
            <a:lstStyle/>
            <a:p>
              <a:pPr>
                <a:lnSpc>
                  <a:spcPts val="1300"/>
                </a:lnSpc>
                <a:spcBef>
                  <a:spcPts val="300"/>
                </a:spcBef>
                <a:buClr>
                  <a:srgbClr val="1281DC"/>
                </a:buClr>
                <a:defRPr/>
              </a:pPr>
              <a:r>
                <a:rPr lang="de-DE" sz="1400" kern="0" dirty="0">
                  <a:solidFill>
                    <a:srgbClr val="FFFFFF"/>
                  </a:solidFill>
                  <a:ea typeface="ＭＳ Ｐゴシック"/>
                </a:rPr>
                <a:t>Blood Sample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4C7CBC9-AB41-2641-A9DE-13762EBFF566}"/>
                </a:ext>
              </a:extLst>
            </p:cNvPr>
            <p:cNvGrpSpPr/>
            <p:nvPr/>
          </p:nvGrpSpPr>
          <p:grpSpPr>
            <a:xfrm>
              <a:off x="2449469" y="3600231"/>
              <a:ext cx="3368259" cy="847679"/>
              <a:chOff x="2449469" y="3600231"/>
              <a:chExt cx="3368259" cy="847679"/>
            </a:xfrm>
          </p:grpSpPr>
          <p:sp>
            <p:nvSpPr>
              <p:cNvPr id="9" name="Rounded Rectangle 29">
                <a:extLst>
                  <a:ext uri="{FF2B5EF4-FFF2-40B4-BE49-F238E27FC236}">
                    <a16:creationId xmlns:a16="http://schemas.microsoft.com/office/drawing/2014/main" id="{EA34992D-97C3-AB47-91EC-50207084C6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46585" y="4061017"/>
                <a:ext cx="871143" cy="386893"/>
              </a:xfrm>
              <a:prstGeom prst="roundRect">
                <a:avLst>
                  <a:gd name="adj" fmla="val 16667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headEnd/>
                <a:tailEnd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anchor="t"/>
              <a:lstStyle/>
              <a:p>
                <a:pPr>
                  <a:lnSpc>
                    <a:spcPts val="1300"/>
                  </a:lnSpc>
                  <a:spcBef>
                    <a:spcPts val="300"/>
                  </a:spcBef>
                  <a:buClr>
                    <a:srgbClr val="1281DC"/>
                  </a:buClr>
                  <a:defRPr/>
                </a:pPr>
                <a:r>
                  <a:rPr lang="de-DE" sz="1400" kern="0" dirty="0" err="1">
                    <a:solidFill>
                      <a:srgbClr val="FFFFFF"/>
                    </a:solidFill>
                    <a:ea typeface="ＭＳ Ｐゴシック"/>
                  </a:rPr>
                  <a:t>Vial</a:t>
                </a:r>
                <a:r>
                  <a:rPr lang="de-DE" sz="1400" kern="0" dirty="0">
                    <a:solidFill>
                      <a:srgbClr val="FFFFFF"/>
                    </a:solidFill>
                    <a:ea typeface="ＭＳ Ｐゴシック"/>
                  </a:rPr>
                  <a:t> 3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C0AA7B2A-EA4B-F549-A523-F7BCE2C659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96798" y="3696019"/>
                <a:ext cx="177422" cy="313898"/>
              </a:xfrm>
              <a:prstGeom prst="straightConnector1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headEnd type="none" w="med" len="med"/>
                <a:tailEnd type="triangle"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27" name="Rounded Rectangle 29">
                <a:extLst>
                  <a:ext uri="{FF2B5EF4-FFF2-40B4-BE49-F238E27FC236}">
                    <a16:creationId xmlns:a16="http://schemas.microsoft.com/office/drawing/2014/main" id="{2C6AB28E-9FC8-3B4B-A89C-B7CC1499F5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6267" y="4061017"/>
                <a:ext cx="871143" cy="386893"/>
              </a:xfrm>
              <a:prstGeom prst="roundRect">
                <a:avLst>
                  <a:gd name="adj" fmla="val 16667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headEnd/>
                <a:tailEnd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anchor="t"/>
              <a:lstStyle/>
              <a:p>
                <a:pPr>
                  <a:lnSpc>
                    <a:spcPts val="1300"/>
                  </a:lnSpc>
                  <a:spcBef>
                    <a:spcPts val="300"/>
                  </a:spcBef>
                  <a:buClr>
                    <a:srgbClr val="1281DC"/>
                  </a:buClr>
                  <a:defRPr/>
                </a:pPr>
                <a:r>
                  <a:rPr lang="de-DE" sz="1400" kern="0" dirty="0" err="1">
                    <a:solidFill>
                      <a:srgbClr val="FFFFFF"/>
                    </a:solidFill>
                    <a:ea typeface="ＭＳ Ｐゴシック"/>
                  </a:rPr>
                  <a:t>Vial</a:t>
                </a:r>
                <a:r>
                  <a:rPr lang="de-DE" sz="1400" kern="0" dirty="0">
                    <a:solidFill>
                      <a:srgbClr val="FFFFFF"/>
                    </a:solidFill>
                    <a:ea typeface="ＭＳ Ｐゴシック"/>
                  </a:rPr>
                  <a:t> 2</a:t>
                </a:r>
              </a:p>
            </p:txBody>
          </p:sp>
          <p:sp>
            <p:nvSpPr>
              <p:cNvPr id="28" name="Rounded Rectangle 29">
                <a:extLst>
                  <a:ext uri="{FF2B5EF4-FFF2-40B4-BE49-F238E27FC236}">
                    <a16:creationId xmlns:a16="http://schemas.microsoft.com/office/drawing/2014/main" id="{1620F448-4AAE-B64D-A951-05746594B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9469" y="4055823"/>
                <a:ext cx="871143" cy="386893"/>
              </a:xfrm>
              <a:prstGeom prst="roundRect">
                <a:avLst>
                  <a:gd name="adj" fmla="val 16667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headEnd/>
                <a:tailEnd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anchor="t"/>
              <a:lstStyle/>
              <a:p>
                <a:pPr>
                  <a:lnSpc>
                    <a:spcPts val="1300"/>
                  </a:lnSpc>
                  <a:spcBef>
                    <a:spcPts val="300"/>
                  </a:spcBef>
                  <a:buClr>
                    <a:srgbClr val="1281DC"/>
                  </a:buClr>
                  <a:defRPr/>
                </a:pPr>
                <a:r>
                  <a:rPr lang="de-DE" sz="1400" kern="0" dirty="0" err="1">
                    <a:solidFill>
                      <a:srgbClr val="FFFFFF"/>
                    </a:solidFill>
                    <a:ea typeface="ＭＳ Ｐゴシック"/>
                  </a:rPr>
                  <a:t>Vial</a:t>
                </a:r>
                <a:r>
                  <a:rPr lang="de-DE" sz="1400" kern="0" dirty="0">
                    <a:solidFill>
                      <a:srgbClr val="FFFFFF"/>
                    </a:solidFill>
                    <a:ea typeface="ＭＳ Ｐゴシック"/>
                  </a:rPr>
                  <a:t> 1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D211FD83-4747-9645-A33A-04D03537363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09427" y="3687137"/>
                <a:ext cx="254468" cy="332828"/>
              </a:xfrm>
              <a:prstGeom prst="straightConnector1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headEnd type="none" w="med" len="med"/>
                <a:tailEnd type="triangle"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CE0146A2-F27B-934B-B08A-8736A908B004}"/>
                  </a:ext>
                </a:extLst>
              </p:cNvPr>
              <p:cNvCxnSpPr>
                <a:cxnSpLocks/>
                <a:stCxn id="7" idx="2"/>
                <a:endCxn id="27" idx="0"/>
              </p:cNvCxnSpPr>
              <p:nvPr/>
            </p:nvCxnSpPr>
            <p:spPr>
              <a:xfrm>
                <a:off x="4081838" y="3600231"/>
                <a:ext cx="1" cy="460786"/>
              </a:xfrm>
              <a:prstGeom prst="straightConnector1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headEnd type="none" w="med" len="med"/>
                <a:tailEnd type="triangle"/>
              </a:ln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</p:cxn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BDACA18A-8B5C-1247-ABF5-D372A131F976}"/>
              </a:ext>
            </a:extLst>
          </p:cNvPr>
          <p:cNvSpPr txBox="1"/>
          <p:nvPr/>
        </p:nvSpPr>
        <p:spPr>
          <a:xfrm>
            <a:off x="7387002" y="3749792"/>
            <a:ext cx="447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The Blood Sample is parent of t</a:t>
            </a:r>
            <a:r>
              <a:rPr lang="en-GB" sz="1400" i="1" dirty="0"/>
              <a:t>he</a:t>
            </a:r>
            <a:r>
              <a:rPr lang="en-CH" sz="1400" i="1" dirty="0"/>
              <a:t> samples in each vial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8BDCEA3-29C4-C94B-9930-630F377CA13A}"/>
              </a:ext>
            </a:extLst>
          </p:cNvPr>
          <p:cNvSpPr txBox="1"/>
          <p:nvPr/>
        </p:nvSpPr>
        <p:spPr>
          <a:xfrm>
            <a:off x="7489242" y="5813253"/>
            <a:ext cx="4470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Chemical X and Sample Y are parents of the protocol</a:t>
            </a:r>
            <a:endParaRPr lang="en-CH" sz="1400" i="1" dirty="0"/>
          </a:p>
        </p:txBody>
      </p:sp>
    </p:spTree>
    <p:extLst>
      <p:ext uri="{BB962C8B-B14F-4D97-AF65-F5344CB8AC3E}">
        <p14:creationId xmlns:p14="http://schemas.microsoft.com/office/powerpoint/2010/main" val="199425598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40" grpId="0"/>
      <p:bldP spid="4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E2199B-584F-6442-B942-EF25BD545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678678-167A-1049-9B5B-74B82C605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31EEB7-5CAB-6A4D-A10D-CB8793B58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14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988803-8034-3F41-8A04-8C7FD10E0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What are “parents” and “children”?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5C1DC-6B27-CF4B-B790-3DCBB4CA3A4C}"/>
              </a:ext>
            </a:extLst>
          </p:cNvPr>
          <p:cNvSpPr txBox="1"/>
          <p:nvPr/>
        </p:nvSpPr>
        <p:spPr>
          <a:xfrm>
            <a:off x="532262" y="1392072"/>
            <a:ext cx="9905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r>
              <a:rPr lang="en-US" dirty="0"/>
              <a:t>3. You describe an experiment and you want to keep track of the protocol(s) and samples used</a:t>
            </a:r>
          </a:p>
        </p:txBody>
      </p:sp>
      <p:sp>
        <p:nvSpPr>
          <p:cNvPr id="20" name="Rounded Rectangle 29">
            <a:extLst>
              <a:ext uri="{FF2B5EF4-FFF2-40B4-BE49-F238E27FC236}">
                <a16:creationId xmlns:a16="http://schemas.microsoft.com/office/drawing/2014/main" id="{6E427C13-EA3E-EB4F-9A6E-9F05F4DDE0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9397" y="2185867"/>
            <a:ext cx="1130490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Chemical X</a:t>
            </a:r>
          </a:p>
        </p:txBody>
      </p:sp>
      <p:sp>
        <p:nvSpPr>
          <p:cNvPr id="21" name="Rounded Rectangle 29">
            <a:extLst>
              <a:ext uri="{FF2B5EF4-FFF2-40B4-BE49-F238E27FC236}">
                <a16:creationId xmlns:a16="http://schemas.microsoft.com/office/drawing/2014/main" id="{22941422-0164-A344-A3E9-2F2767653B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8459" y="2185867"/>
            <a:ext cx="1107948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Sample Y</a:t>
            </a:r>
          </a:p>
        </p:txBody>
      </p:sp>
      <p:sp>
        <p:nvSpPr>
          <p:cNvPr id="22" name="Rounded Rectangle 29">
            <a:extLst>
              <a:ext uri="{FF2B5EF4-FFF2-40B4-BE49-F238E27FC236}">
                <a16:creationId xmlns:a16="http://schemas.microsoft.com/office/drawing/2014/main" id="{494FB818-0345-564A-9D60-CB8E968F1D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5009" y="3149600"/>
            <a:ext cx="1107951" cy="283157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Protocol A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4292ED0-DA7E-7A47-9780-3328BF814A07}"/>
              </a:ext>
            </a:extLst>
          </p:cNvPr>
          <p:cNvCxnSpPr>
            <a:cxnSpLocks/>
          </p:cNvCxnSpPr>
          <p:nvPr/>
        </p:nvCxnSpPr>
        <p:spPr>
          <a:xfrm flipH="1">
            <a:off x="3919573" y="2643743"/>
            <a:ext cx="1" cy="30417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17DBE0-E098-4D47-B54D-475C115C7685}"/>
              </a:ext>
            </a:extLst>
          </p:cNvPr>
          <p:cNvCxnSpPr>
            <a:cxnSpLocks/>
          </p:cNvCxnSpPr>
          <p:nvPr/>
        </p:nvCxnSpPr>
        <p:spPr>
          <a:xfrm>
            <a:off x="2859205" y="2622647"/>
            <a:ext cx="529989" cy="36621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93B7DBF-6B3B-FA43-B39F-5D14ADD48564}"/>
              </a:ext>
            </a:extLst>
          </p:cNvPr>
          <p:cNvSpPr txBox="1"/>
          <p:nvPr/>
        </p:nvSpPr>
        <p:spPr>
          <a:xfrm>
            <a:off x="479946" y="4028365"/>
            <a:ext cx="99697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r>
              <a:rPr lang="en-US" dirty="0"/>
              <a:t>4. You make one experiment in several steps and you want to link each step to the previous one</a:t>
            </a:r>
          </a:p>
        </p:txBody>
      </p:sp>
      <p:sp>
        <p:nvSpPr>
          <p:cNvPr id="28" name="Rounded Rectangle 29">
            <a:extLst>
              <a:ext uri="{FF2B5EF4-FFF2-40B4-BE49-F238E27FC236}">
                <a16:creationId xmlns:a16="http://schemas.microsoft.com/office/drawing/2014/main" id="{FDAEFD99-B1A7-1E45-A249-0605052D26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7760" y="3840480"/>
            <a:ext cx="1353857" cy="467360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Lab Experiment 1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C9432CA-FAC4-FE43-BD3E-3713F897B08B}"/>
              </a:ext>
            </a:extLst>
          </p:cNvPr>
          <p:cNvCxnSpPr>
            <a:cxnSpLocks/>
          </p:cNvCxnSpPr>
          <p:nvPr/>
        </p:nvCxnSpPr>
        <p:spPr>
          <a:xfrm>
            <a:off x="4483682" y="3453509"/>
            <a:ext cx="538694" cy="340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sp>
        <p:nvSpPr>
          <p:cNvPr id="32" name="Rounded Rectangle 29">
            <a:extLst>
              <a:ext uri="{FF2B5EF4-FFF2-40B4-BE49-F238E27FC236}">
                <a16:creationId xmlns:a16="http://schemas.microsoft.com/office/drawing/2014/main" id="{998E09AA-C588-FC4D-AA54-2A675A931E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3359" y="2185867"/>
            <a:ext cx="1029921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Blood sample </a:t>
            </a:r>
          </a:p>
        </p:txBody>
      </p:sp>
      <p:sp>
        <p:nvSpPr>
          <p:cNvPr id="34" name="Rounded Rectangle 29">
            <a:extLst>
              <a:ext uri="{FF2B5EF4-FFF2-40B4-BE49-F238E27FC236}">
                <a16:creationId xmlns:a16="http://schemas.microsoft.com/office/drawing/2014/main" id="{68F1797F-47EE-E144-905D-711E5E239E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137" y="3057235"/>
            <a:ext cx="871143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Vial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 1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2867F3E-6E86-0B4C-804E-F12EB32DBB0C}"/>
              </a:ext>
            </a:extLst>
          </p:cNvPr>
          <p:cNvCxnSpPr>
            <a:cxnSpLocks/>
            <a:endCxn id="34" idx="0"/>
          </p:cNvCxnSpPr>
          <p:nvPr/>
        </p:nvCxnSpPr>
        <p:spPr>
          <a:xfrm>
            <a:off x="7597709" y="2622647"/>
            <a:ext cx="0" cy="434588"/>
          </a:xfrm>
          <a:prstGeom prst="straightConnector1">
            <a:avLst/>
          </a:prstGeom>
          <a:solidFill>
            <a:schemeClr val="tx2">
              <a:lumMod val="20000"/>
              <a:lumOff val="80000"/>
            </a:schemeClr>
          </a:solidFill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428551F-5E94-914D-B6B9-7167482E497E}"/>
              </a:ext>
            </a:extLst>
          </p:cNvPr>
          <p:cNvCxnSpPr>
            <a:cxnSpLocks/>
          </p:cNvCxnSpPr>
          <p:nvPr/>
        </p:nvCxnSpPr>
        <p:spPr>
          <a:xfrm flipH="1">
            <a:off x="6264322" y="3414841"/>
            <a:ext cx="869299" cy="42018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sp>
        <p:nvSpPr>
          <p:cNvPr id="38" name="Rounded Rectangle 29">
            <a:extLst>
              <a:ext uri="{FF2B5EF4-FFF2-40B4-BE49-F238E27FC236}">
                <a16:creationId xmlns:a16="http://schemas.microsoft.com/office/drawing/2014/main" id="{78ABCA22-8E03-3046-9443-76B5B89D4B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6094" y="4851919"/>
            <a:ext cx="1356342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Lab Experiment 1</a:t>
            </a:r>
          </a:p>
        </p:txBody>
      </p:sp>
      <p:sp>
        <p:nvSpPr>
          <p:cNvPr id="41" name="Rounded Rectangle 29">
            <a:extLst>
              <a:ext uri="{FF2B5EF4-FFF2-40B4-BE49-F238E27FC236}">
                <a16:creationId xmlns:a16="http://schemas.microsoft.com/office/drawing/2014/main" id="{26AC0ED9-76D5-994E-BE6A-EA53BF5FE4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2016" y="5591172"/>
            <a:ext cx="1356342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Lab Experiment 2</a:t>
            </a:r>
          </a:p>
        </p:txBody>
      </p:sp>
      <p:sp>
        <p:nvSpPr>
          <p:cNvPr id="42" name="Rounded Rectangle 29">
            <a:extLst>
              <a:ext uri="{FF2B5EF4-FFF2-40B4-BE49-F238E27FC236}">
                <a16:creationId xmlns:a16="http://schemas.microsoft.com/office/drawing/2014/main" id="{ABBB1FFA-3C39-3B4B-B7E4-570301FCD0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30644" y="6303130"/>
            <a:ext cx="1356342" cy="386893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Lab Experiment 3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A860AA2-8D47-9A4B-95FE-3AAF22AE86A9}"/>
              </a:ext>
            </a:extLst>
          </p:cNvPr>
          <p:cNvCxnSpPr>
            <a:cxnSpLocks/>
          </p:cNvCxnSpPr>
          <p:nvPr/>
        </p:nvCxnSpPr>
        <p:spPr>
          <a:xfrm>
            <a:off x="5502322" y="5270311"/>
            <a:ext cx="0" cy="25703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AA569AD-2E14-0D45-B977-85479FDDA9B6}"/>
              </a:ext>
            </a:extLst>
          </p:cNvPr>
          <p:cNvCxnSpPr>
            <a:cxnSpLocks/>
          </p:cNvCxnSpPr>
          <p:nvPr/>
        </p:nvCxnSpPr>
        <p:spPr>
          <a:xfrm>
            <a:off x="5504597" y="6023213"/>
            <a:ext cx="0" cy="25703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9B46FE7-961F-A44D-AAF1-C2BBDEE1C213}"/>
              </a:ext>
            </a:extLst>
          </p:cNvPr>
          <p:cNvSpPr txBox="1"/>
          <p:nvPr/>
        </p:nvSpPr>
        <p:spPr>
          <a:xfrm>
            <a:off x="8239564" y="2686308"/>
            <a:ext cx="3678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Protocol A and Vial 1 are parents of the Lab Experiment 1</a:t>
            </a:r>
            <a:endParaRPr lang="en-CH" sz="1400" i="1" dirty="0"/>
          </a:p>
        </p:txBody>
      </p:sp>
    </p:spTree>
    <p:extLst>
      <p:ext uri="{BB962C8B-B14F-4D97-AF65-F5344CB8AC3E}">
        <p14:creationId xmlns:p14="http://schemas.microsoft.com/office/powerpoint/2010/main" val="2539430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8" grpId="0" animBg="1"/>
      <p:bldP spid="41" grpId="0" animBg="1"/>
      <p:bldP spid="4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BC8683-DE92-3C47-BC17-E3BC6E01A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3B18F9-1514-E445-9945-F864256FA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FD93B7-7F0B-0C48-81B8-D200CF992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15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B229D7F-6E59-F143-970B-C2D255CBD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Roles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3652C76-A81C-0245-8179-4E3790BBF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316100"/>
              </p:ext>
            </p:extLst>
          </p:nvPr>
        </p:nvGraphicFramePr>
        <p:xfrm>
          <a:off x="1442720" y="1592714"/>
          <a:ext cx="9286240" cy="431094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643120">
                  <a:extLst>
                    <a:ext uri="{9D8B030D-6E8A-4147-A177-3AD203B41FA5}">
                      <a16:colId xmlns:a16="http://schemas.microsoft.com/office/drawing/2014/main" val="3011903727"/>
                    </a:ext>
                  </a:extLst>
                </a:gridCol>
                <a:gridCol w="4643120">
                  <a:extLst>
                    <a:ext uri="{9D8B030D-6E8A-4147-A177-3AD203B41FA5}">
                      <a16:colId xmlns:a16="http://schemas.microsoft.com/office/drawing/2014/main" val="3370821358"/>
                    </a:ext>
                  </a:extLst>
                </a:gridCol>
              </a:tblGrid>
              <a:tr h="679309">
                <a:tc>
                  <a:txBody>
                    <a:bodyPr/>
                    <a:lstStyle/>
                    <a:p>
                      <a:r>
                        <a:rPr lang="en-US" dirty="0"/>
                        <a:t>Roles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Capabilities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7456839"/>
                  </a:ext>
                </a:extLst>
              </a:tr>
              <a:tr h="679309">
                <a:tc>
                  <a:txBody>
                    <a:bodyPr/>
                    <a:lstStyle/>
                    <a:p>
                      <a:r>
                        <a:rPr lang="en-US" dirty="0"/>
                        <a:t>Observer (Space or Instance)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Read-only access to given spaces or to the whole instance.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937119"/>
                  </a:ext>
                </a:extLst>
              </a:tr>
              <a:tr h="679309">
                <a:tc>
                  <a:txBody>
                    <a:bodyPr/>
                    <a:lstStyle/>
                    <a:p>
                      <a:r>
                        <a:rPr lang="en-US" dirty="0"/>
                        <a:t>Space/Project 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 + edit Object, Experiment.</a:t>
                      </a:r>
                    </a:p>
                    <a:p>
                      <a:r>
                        <a:rPr lang="en-US" dirty="0"/>
                        <a:t>Edit Project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505706"/>
                  </a:ext>
                </a:extLst>
              </a:tr>
              <a:tr h="679309">
                <a:tc>
                  <a:txBody>
                    <a:bodyPr/>
                    <a:lstStyle/>
                    <a:p>
                      <a:r>
                        <a:rPr lang="en-US" dirty="0"/>
                        <a:t>Space/Project power 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 rights +create Projects .</a:t>
                      </a:r>
                    </a:p>
                    <a:p>
                      <a:r>
                        <a:rPr lang="en-US" dirty="0"/>
                        <a:t>Delete object, experiment, project, datasets.</a:t>
                      </a:r>
                    </a:p>
                    <a:p>
                      <a:r>
                        <a:rPr lang="en-US" dirty="0"/>
                        <a:t>Add, update vocabulary terms.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000589"/>
                  </a:ext>
                </a:extLst>
              </a:tr>
              <a:tr h="679309">
                <a:tc>
                  <a:txBody>
                    <a:bodyPr/>
                    <a:lstStyle/>
                    <a:p>
                      <a:r>
                        <a:rPr lang="en-US" dirty="0"/>
                        <a:t>Space/Project admin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Power user rights+ list roles; create and delete space roles; edit datasets.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226498"/>
                  </a:ext>
                </a:extLst>
              </a:tr>
              <a:tr h="679309">
                <a:tc>
                  <a:txBody>
                    <a:bodyPr/>
                    <a:lstStyle/>
                    <a:p>
                      <a:r>
                        <a:rPr lang="en-US" dirty="0"/>
                        <a:t>Instance admin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Space admin rights + create types. Has access to everything.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2090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2519168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94B86-5605-5547-B2CE-235AD7C49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A8DB3-0F23-7643-89B5-334D48407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D9966-4B6D-E148-8FAB-DB8DC77E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16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E2CDFD-9EC5-624F-95B0-4F84EE6C3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Freezing entities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62B395-7A23-1343-BEA0-7C3463C8DBD8}"/>
              </a:ext>
            </a:extLst>
          </p:cNvPr>
          <p:cNvSpPr txBox="1"/>
          <p:nvPr/>
        </p:nvSpPr>
        <p:spPr>
          <a:xfrm>
            <a:off x="0" y="1670756"/>
            <a:ext cx="684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>
              <a:spcBef>
                <a:spcPts val="600"/>
              </a:spcBef>
            </a:pPr>
            <a:r>
              <a:rPr lang="en-US" dirty="0"/>
              <a:t>It is possible to “freeze” every level of the openBIS hierarchy.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3EF7A0-1156-9446-92A2-CB52D78E2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843" y="2190522"/>
            <a:ext cx="6743700" cy="3429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88A8346-365D-3046-B86C-C3CE5E693B9D}"/>
              </a:ext>
            </a:extLst>
          </p:cNvPr>
          <p:cNvSpPr/>
          <p:nvPr/>
        </p:nvSpPr>
        <p:spPr>
          <a:xfrm>
            <a:off x="3125164" y="4872942"/>
            <a:ext cx="3727048" cy="3143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1760332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94B86-5605-5547-B2CE-235AD7C49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A8DB3-0F23-7643-89B5-334D48407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D9966-4B6D-E148-8FAB-DB8DC77E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17</a:t>
            </a:fld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62B395-7A23-1343-BEA0-7C3463C8DBD8}"/>
              </a:ext>
            </a:extLst>
          </p:cNvPr>
          <p:cNvSpPr txBox="1"/>
          <p:nvPr/>
        </p:nvSpPr>
        <p:spPr>
          <a:xfrm>
            <a:off x="474131" y="1704621"/>
            <a:ext cx="11142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 every level, everything below is always selected to be frozen. Selection can be modified.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5939FEB-108A-2545-B52F-367979553E88}"/>
              </a:ext>
            </a:extLst>
          </p:cNvPr>
          <p:cNvGrpSpPr/>
          <p:nvPr/>
        </p:nvGrpSpPr>
        <p:grpSpPr>
          <a:xfrm>
            <a:off x="1873956" y="2269067"/>
            <a:ext cx="8116711" cy="3725334"/>
            <a:chOff x="1873956" y="2269067"/>
            <a:chExt cx="8116711" cy="372533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E3D21EB-AF96-694A-A0AF-630A5803C6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873956" y="2269067"/>
              <a:ext cx="8094133" cy="220545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9D6940F-6E54-984F-9DD6-E07D65AF76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885244" y="4436533"/>
              <a:ext cx="8105423" cy="1557868"/>
            </a:xfrm>
            <a:prstGeom prst="rect">
              <a:avLst/>
            </a:prstGeom>
          </p:spPr>
        </p:pic>
      </p:grpSp>
      <p:sp>
        <p:nvSpPr>
          <p:cNvPr id="13" name="Right Arrow 12">
            <a:extLst>
              <a:ext uri="{FF2B5EF4-FFF2-40B4-BE49-F238E27FC236}">
                <a16:creationId xmlns:a16="http://schemas.microsoft.com/office/drawing/2014/main" id="{9EED408E-D1C9-D04F-A171-490C9DD41E6C}"/>
              </a:ext>
            </a:extLst>
          </p:cNvPr>
          <p:cNvSpPr/>
          <p:nvPr/>
        </p:nvSpPr>
        <p:spPr>
          <a:xfrm>
            <a:off x="551550" y="4927600"/>
            <a:ext cx="1265961" cy="64770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C3DE5932-4177-0C48-97EE-21FA40B14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Freezing entities </a:t>
            </a:r>
          </a:p>
        </p:txBody>
      </p:sp>
    </p:spTree>
    <p:extLst>
      <p:ext uri="{BB962C8B-B14F-4D97-AF65-F5344CB8AC3E}">
        <p14:creationId xmlns:p14="http://schemas.microsoft.com/office/powerpoint/2010/main" val="33574304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94B86-5605-5547-B2CE-235AD7C49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A8DB3-0F23-7643-89B5-334D48407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Caterina Barillari, </a:t>
            </a:r>
            <a:r>
              <a:rPr lang="de-DE" dirty="0" err="1"/>
              <a:t>Priyasma</a:t>
            </a:r>
            <a:r>
              <a:rPr lang="de-DE" dirty="0"/>
              <a:t> </a:t>
            </a:r>
            <a:r>
              <a:rPr lang="de-DE" dirty="0" err="1"/>
              <a:t>Bhoumik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D9966-4B6D-E148-8FAB-DB8DC77E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18</a:t>
            </a:fld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62B395-7A23-1343-BEA0-7C3463C8DBD8}"/>
              </a:ext>
            </a:extLst>
          </p:cNvPr>
          <p:cNvSpPr txBox="1"/>
          <p:nvPr/>
        </p:nvSpPr>
        <p:spPr>
          <a:xfrm>
            <a:off x="566731" y="1484702"/>
            <a:ext cx="11142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Barcodes can be generated &amp; printed after enabling this feature from Settings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C3DE5932-4177-0C48-97EE-21FA40B14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1" y="574414"/>
            <a:ext cx="11328400" cy="972000"/>
          </a:xfrm>
        </p:spPr>
        <p:txBody>
          <a:bodyPr anchor="ctr"/>
          <a:lstStyle/>
          <a:p>
            <a:r>
              <a:rPr lang="en-US" dirty="0"/>
              <a:t>Barcode Generator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F64A41-F3D5-BD4C-B9FD-965F763BA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51" y="1925449"/>
            <a:ext cx="9518248" cy="37892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600002-6087-6E43-9361-0072DBC4082B}"/>
              </a:ext>
            </a:extLst>
          </p:cNvPr>
          <p:cNvSpPr txBox="1"/>
          <p:nvPr/>
        </p:nvSpPr>
        <p:spPr>
          <a:xfrm>
            <a:off x="524932" y="5853956"/>
            <a:ext cx="11142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possible to assign existing barcodes to samples</a:t>
            </a:r>
          </a:p>
        </p:txBody>
      </p:sp>
    </p:spTree>
    <p:extLst>
      <p:ext uri="{BB962C8B-B14F-4D97-AF65-F5344CB8AC3E}">
        <p14:creationId xmlns:p14="http://schemas.microsoft.com/office/powerpoint/2010/main" val="32835564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94B86-5605-5547-B2CE-235AD7C49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A8DB3-0F23-7643-89B5-334D48407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D9966-4B6D-E148-8FAB-DB8DC77E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19</a:t>
            </a:fld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62B395-7A23-1343-BEA0-7C3463C8DBD8}"/>
              </a:ext>
            </a:extLst>
          </p:cNvPr>
          <p:cNvSpPr txBox="1"/>
          <p:nvPr/>
        </p:nvSpPr>
        <p:spPr>
          <a:xfrm>
            <a:off x="566731" y="1484702"/>
            <a:ext cx="11142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Jupyter</a:t>
            </a:r>
            <a:r>
              <a:rPr lang="en-US" dirty="0"/>
              <a:t> notebooks can be used locally or via </a:t>
            </a:r>
            <a:r>
              <a:rPr lang="en-US" dirty="0" err="1"/>
              <a:t>JupyterHub</a:t>
            </a:r>
            <a:r>
              <a:rPr lang="en-US" dirty="0"/>
              <a:t> server for downstream data analysis.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C3DE5932-4177-0C48-97EE-21FA40B14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1" y="574414"/>
            <a:ext cx="11328400" cy="972000"/>
          </a:xfrm>
        </p:spPr>
        <p:txBody>
          <a:bodyPr anchor="ctr"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90C662-1251-BA49-A087-695855BBD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203" y="2126796"/>
            <a:ext cx="9471949" cy="390916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7006A7D-B15F-8D44-9E00-6CE115329660}"/>
              </a:ext>
            </a:extLst>
          </p:cNvPr>
          <p:cNvSpPr/>
          <p:nvPr/>
        </p:nvSpPr>
        <p:spPr>
          <a:xfrm>
            <a:off x="5289452" y="3784209"/>
            <a:ext cx="1209822" cy="1969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0953771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63D66F-9EC7-9148-8C73-8988CA9D7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EE2D6-E12A-A640-B461-2C81AD67A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FE436D-79E9-2446-93AC-CCD0207A2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4831CE5-40B5-D043-A0D9-A9410E1649F3}"/>
              </a:ext>
            </a:extLst>
          </p:cNvPr>
          <p:cNvSpPr/>
          <p:nvPr/>
        </p:nvSpPr>
        <p:spPr>
          <a:xfrm>
            <a:off x="184484" y="1357745"/>
            <a:ext cx="120075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hlinkClick r:id="rId2"/>
              </a:rPr>
              <a:t>https://openbis-training.ethz.ch/openbis/webapp/eln-lims/?</a:t>
            </a:r>
            <a:endParaRPr lang="en-US" sz="3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BAE6BB3-613F-A04F-9CC5-60A38293A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985" y="2667698"/>
            <a:ext cx="5643185" cy="331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011302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94B86-5605-5547-B2CE-235AD7C49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A8DB3-0F23-7643-89B5-334D48407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D9966-4B6D-E148-8FAB-DB8DC77E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20</a:t>
            </a:fld>
            <a:endParaRPr lang="de-DE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C3DE5932-4177-0C48-97EE-21FA40B14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1" y="574414"/>
            <a:ext cx="11328400" cy="972000"/>
          </a:xfrm>
        </p:spPr>
        <p:txBody>
          <a:bodyPr anchor="ctr"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B42E5A-D3BC-9040-8100-55AD42FFA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273" y="1872073"/>
            <a:ext cx="9136284" cy="41109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23D5A3-97AD-B74F-918A-4FBEE85D714C}"/>
              </a:ext>
            </a:extLst>
          </p:cNvPr>
          <p:cNvSpPr txBox="1"/>
          <p:nvPr/>
        </p:nvSpPr>
        <p:spPr>
          <a:xfrm>
            <a:off x="566731" y="1484702"/>
            <a:ext cx="11142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Jupyter</a:t>
            </a:r>
            <a:r>
              <a:rPr lang="en-US" dirty="0"/>
              <a:t> notebooks can be used locally or via </a:t>
            </a:r>
            <a:r>
              <a:rPr lang="en-US" dirty="0" err="1"/>
              <a:t>JupyterHub</a:t>
            </a:r>
            <a:r>
              <a:rPr lang="en-US" dirty="0"/>
              <a:t> server for downstream data analysis.</a:t>
            </a:r>
          </a:p>
        </p:txBody>
      </p:sp>
    </p:spTree>
    <p:extLst>
      <p:ext uri="{BB962C8B-B14F-4D97-AF65-F5344CB8AC3E}">
        <p14:creationId xmlns:p14="http://schemas.microsoft.com/office/powerpoint/2010/main" val="3073682825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ED6A29-F6EF-8145-9C3A-2785673AB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46C668-B71C-E649-B5C4-9E7C7ED8B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BF6605-40EB-784F-BE57-C78EEDA25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21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50600AC-4412-9B4F-B68D-0B005B39C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CH" dirty="0"/>
              <a:t>Data ingestion into openBIS</a:t>
            </a:r>
          </a:p>
        </p:txBody>
      </p:sp>
      <p:sp>
        <p:nvSpPr>
          <p:cNvPr id="30" name="Striped Right Arrow 21">
            <a:extLst>
              <a:ext uri="{FF2B5EF4-FFF2-40B4-BE49-F238E27FC236}">
                <a16:creationId xmlns:a16="http://schemas.microsoft.com/office/drawing/2014/main" id="{9856A1EA-BF5A-C44D-B770-1811561122E4}"/>
              </a:ext>
            </a:extLst>
          </p:cNvPr>
          <p:cNvSpPr/>
          <p:nvPr/>
        </p:nvSpPr>
        <p:spPr>
          <a:xfrm>
            <a:off x="4276509" y="2743048"/>
            <a:ext cx="1019547" cy="309075"/>
          </a:xfrm>
          <a:prstGeom prst="stripedRightArrow">
            <a:avLst/>
          </a:prstGeom>
          <a:solidFill>
            <a:schemeClr val="tx2"/>
          </a:solidFill>
          <a:ln w="2540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034">
              <a:defRPr/>
            </a:pPr>
            <a:endParaRPr lang="en-US" sz="1799" kern="0">
              <a:solidFill>
                <a:sysClr val="window" lastClr="FFFFFF"/>
              </a:solidFill>
              <a:latin typeface="Arial"/>
            </a:endParaRPr>
          </a:p>
        </p:txBody>
      </p:sp>
      <p:sp>
        <p:nvSpPr>
          <p:cNvPr id="31" name="Striped Right Arrow 21">
            <a:extLst>
              <a:ext uri="{FF2B5EF4-FFF2-40B4-BE49-F238E27FC236}">
                <a16:creationId xmlns:a16="http://schemas.microsoft.com/office/drawing/2014/main" id="{85C24184-C5D8-E84F-B9A8-0A89166A4824}"/>
              </a:ext>
            </a:extLst>
          </p:cNvPr>
          <p:cNvSpPr/>
          <p:nvPr/>
        </p:nvSpPr>
        <p:spPr>
          <a:xfrm>
            <a:off x="4279496" y="4695877"/>
            <a:ext cx="1019547" cy="309075"/>
          </a:xfrm>
          <a:prstGeom prst="stripedRightArrow">
            <a:avLst/>
          </a:prstGeom>
          <a:solidFill>
            <a:schemeClr val="tx2"/>
          </a:solidFill>
          <a:ln w="2540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034">
              <a:defRPr/>
            </a:pPr>
            <a:endParaRPr lang="en-US" sz="1799" kern="0">
              <a:solidFill>
                <a:sysClr val="window" lastClr="FFFFFF"/>
              </a:solidFill>
              <a:latin typeface="Arial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F1E6100-0697-C746-80F7-BF3219E952D5}"/>
              </a:ext>
            </a:extLst>
          </p:cNvPr>
          <p:cNvGrpSpPr/>
          <p:nvPr/>
        </p:nvGrpSpPr>
        <p:grpSpPr>
          <a:xfrm>
            <a:off x="5438389" y="1727538"/>
            <a:ext cx="6756729" cy="3774153"/>
            <a:chOff x="5438389" y="1727538"/>
            <a:chExt cx="6756729" cy="3774153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405D89D-1910-2742-B270-6E2BC007F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90200" y="1727538"/>
              <a:ext cx="6704918" cy="3774152"/>
            </a:xfrm>
            <a:prstGeom prst="rect">
              <a:avLst/>
            </a:prstGeom>
          </p:spPr>
        </p:pic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1DA8A86-A15B-B644-9D9F-5F4D901ABFEF}"/>
                </a:ext>
              </a:extLst>
            </p:cNvPr>
            <p:cNvGrpSpPr/>
            <p:nvPr/>
          </p:nvGrpSpPr>
          <p:grpSpPr>
            <a:xfrm>
              <a:off x="5438389" y="3429000"/>
              <a:ext cx="2342394" cy="2072691"/>
              <a:chOff x="5438389" y="3429000"/>
              <a:chExt cx="2342394" cy="2072691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211DF0-C1ED-C449-A4BE-BDAC77E0DB1E}"/>
                  </a:ext>
                </a:extLst>
              </p:cNvPr>
              <p:cNvSpPr/>
              <p:nvPr/>
            </p:nvSpPr>
            <p:spPr>
              <a:xfrm>
                <a:off x="5438389" y="3721431"/>
                <a:ext cx="1559206" cy="1780260"/>
              </a:xfrm>
              <a:prstGeom prst="rect">
                <a:avLst/>
              </a:pr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2A77C17-DE77-B54A-8471-91E7F79E43F6}"/>
                  </a:ext>
                </a:extLst>
              </p:cNvPr>
              <p:cNvSpPr txBox="1"/>
              <p:nvPr/>
            </p:nvSpPr>
            <p:spPr>
              <a:xfrm>
                <a:off x="6318028" y="3429000"/>
                <a:ext cx="1462755" cy="3381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99" b="1" dirty="0">
                    <a:solidFill>
                      <a:srgbClr val="C00000"/>
                    </a:solidFill>
                  </a:rPr>
                  <a:t>Data files</a:t>
                </a:r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B093429-EA35-C340-A897-96CF4A7AC347}"/>
              </a:ext>
            </a:extLst>
          </p:cNvPr>
          <p:cNvGrpSpPr/>
          <p:nvPr/>
        </p:nvGrpSpPr>
        <p:grpSpPr>
          <a:xfrm>
            <a:off x="333596" y="2124146"/>
            <a:ext cx="3844708" cy="1659082"/>
            <a:chOff x="566928" y="1912242"/>
            <a:chExt cx="4723907" cy="203847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F2204D5-9486-DE4F-A017-EF27A3EFD9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39" r="-1" b="50000"/>
            <a:stretch/>
          </p:blipFill>
          <p:spPr>
            <a:xfrm>
              <a:off x="566928" y="1912242"/>
              <a:ext cx="4723907" cy="2038477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6124B7F-D26D-494B-8010-9A1FF5256C10}"/>
                </a:ext>
              </a:extLst>
            </p:cNvPr>
            <p:cNvSpPr/>
            <p:nvPr/>
          </p:nvSpPr>
          <p:spPr>
            <a:xfrm>
              <a:off x="1282700" y="2194560"/>
              <a:ext cx="418084" cy="18034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46D1129-8010-674C-AACE-93F385C7FE0A}"/>
              </a:ext>
            </a:extLst>
          </p:cNvPr>
          <p:cNvSpPr txBox="1"/>
          <p:nvPr/>
        </p:nvSpPr>
        <p:spPr>
          <a:xfrm>
            <a:off x="1163821" y="1616812"/>
            <a:ext cx="2322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1. </a:t>
            </a:r>
            <a:r>
              <a:rPr lang="en-GB" b="1" dirty="0"/>
              <a:t>V</a:t>
            </a:r>
            <a:r>
              <a:rPr lang="en-CH" b="1" dirty="0"/>
              <a:t>ia web interface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59D91B29-F071-534F-B53E-E6F0AE88A0D4}"/>
              </a:ext>
            </a:extLst>
          </p:cNvPr>
          <p:cNvSpPr/>
          <p:nvPr/>
        </p:nvSpPr>
        <p:spPr>
          <a:xfrm>
            <a:off x="1104064" y="1639260"/>
            <a:ext cx="2381868" cy="359545"/>
          </a:xfrm>
          <a:prstGeom prst="round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986FE76-E2FD-944B-B8CF-9D2CA657343B}"/>
              </a:ext>
            </a:extLst>
          </p:cNvPr>
          <p:cNvGrpSpPr/>
          <p:nvPr/>
        </p:nvGrpSpPr>
        <p:grpSpPr>
          <a:xfrm>
            <a:off x="641775" y="3788232"/>
            <a:ext cx="3755437" cy="2501277"/>
            <a:chOff x="641775" y="3788232"/>
            <a:chExt cx="3755437" cy="2501277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4F898E-4326-2E44-8A26-BAB645D665FD}"/>
                </a:ext>
              </a:extLst>
            </p:cNvPr>
            <p:cNvSpPr txBox="1"/>
            <p:nvPr/>
          </p:nvSpPr>
          <p:spPr>
            <a:xfrm>
              <a:off x="3069604" y="5158891"/>
              <a:ext cx="13276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i="1" dirty="0"/>
                <a:t>d</a:t>
              </a:r>
              <a:r>
                <a:rPr lang="en-CH" sz="1400" i="1" dirty="0"/>
                <a:t>ropbox </a:t>
              </a:r>
              <a:r>
                <a:rPr lang="en-CH" sz="1400" dirty="0"/>
                <a:t>folder</a:t>
              </a: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A4037BB-B8CF-004D-80DE-89B06A5A0C0C}"/>
                </a:ext>
              </a:extLst>
            </p:cNvPr>
            <p:cNvGrpSpPr/>
            <p:nvPr/>
          </p:nvGrpSpPr>
          <p:grpSpPr>
            <a:xfrm>
              <a:off x="641775" y="3788232"/>
              <a:ext cx="3634734" cy="2501277"/>
              <a:chOff x="641775" y="3788232"/>
              <a:chExt cx="3634734" cy="2501277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534805C4-6EBA-7647-A550-99C63B01B2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034258" y="5194232"/>
                <a:ext cx="1159705" cy="1095277"/>
              </a:xfrm>
              <a:prstGeom prst="rect">
                <a:avLst/>
              </a:prstGeom>
            </p:spPr>
          </p:pic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A21AA61F-9ABA-F14B-86D8-4A4EA883DEF3}"/>
                  </a:ext>
                </a:extLst>
              </p:cNvPr>
              <p:cNvGrpSpPr/>
              <p:nvPr/>
            </p:nvGrpSpPr>
            <p:grpSpPr>
              <a:xfrm>
                <a:off x="1354537" y="4169089"/>
                <a:ext cx="427677" cy="526788"/>
                <a:chOff x="6334496" y="1609716"/>
                <a:chExt cx="1060704" cy="1306514"/>
              </a:xfrm>
            </p:grpSpPr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BDD22398-C807-164A-B44C-E7206FBDF466}"/>
                    </a:ext>
                  </a:extLst>
                </p:cNvPr>
                <p:cNvSpPr/>
                <p:nvPr/>
              </p:nvSpPr>
              <p:spPr>
                <a:xfrm>
                  <a:off x="6548807" y="1609716"/>
                  <a:ext cx="632082" cy="632082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H"/>
                </a:p>
              </p:txBody>
            </p:sp>
            <p:sp>
              <p:nvSpPr>
                <p:cNvPr id="14" name="Triangle 13">
                  <a:extLst>
                    <a:ext uri="{FF2B5EF4-FFF2-40B4-BE49-F238E27FC236}">
                      <a16:creationId xmlns:a16="http://schemas.microsoft.com/office/drawing/2014/main" id="{0B04E9E8-0710-3441-983A-7AF85A973776}"/>
                    </a:ext>
                  </a:extLst>
                </p:cNvPr>
                <p:cNvSpPr/>
                <p:nvPr/>
              </p:nvSpPr>
              <p:spPr>
                <a:xfrm>
                  <a:off x="6334496" y="2001830"/>
                  <a:ext cx="1060704" cy="914400"/>
                </a:xfrm>
                <a:prstGeom prst="triangl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H"/>
                </a:p>
              </p:txBody>
            </p:sp>
          </p:grpSp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223B5060-62E9-BB4F-8DF7-2D22B3E01E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156014" y="4511533"/>
                <a:ext cx="1120495" cy="765088"/>
              </a:xfrm>
              <a:prstGeom prst="rect">
                <a:avLst/>
              </a:prstGeom>
            </p:spPr>
          </p:pic>
          <p:sp>
            <p:nvSpPr>
              <p:cNvPr id="28" name="Striped Right Arrow 21">
                <a:extLst>
                  <a:ext uri="{FF2B5EF4-FFF2-40B4-BE49-F238E27FC236}">
                    <a16:creationId xmlns:a16="http://schemas.microsoft.com/office/drawing/2014/main" id="{6E3AD6FF-BDF6-0C44-93EF-167256EC184A}"/>
                  </a:ext>
                </a:extLst>
              </p:cNvPr>
              <p:cNvSpPr/>
              <p:nvPr/>
            </p:nvSpPr>
            <p:spPr>
              <a:xfrm rot="1187817">
                <a:off x="2027845" y="4421481"/>
                <a:ext cx="1019547" cy="309075"/>
              </a:xfrm>
              <a:prstGeom prst="stripedRightArrow">
                <a:avLst/>
              </a:prstGeom>
              <a:solidFill>
                <a:schemeClr val="tx2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034">
                  <a:defRPr/>
                </a:pPr>
                <a:endParaRPr lang="en-US" sz="1799" kern="0">
                  <a:solidFill>
                    <a:schemeClr val="bg1"/>
                  </a:solidFill>
                  <a:latin typeface="Arial"/>
                </a:endParaRPr>
              </a:p>
            </p:txBody>
          </p:sp>
          <p:sp>
            <p:nvSpPr>
              <p:cNvPr id="29" name="Striped Right Arrow 21">
                <a:extLst>
                  <a:ext uri="{FF2B5EF4-FFF2-40B4-BE49-F238E27FC236}">
                    <a16:creationId xmlns:a16="http://schemas.microsoft.com/office/drawing/2014/main" id="{A458AA48-3097-D141-A0CF-184E03AC98BA}"/>
                  </a:ext>
                </a:extLst>
              </p:cNvPr>
              <p:cNvSpPr/>
              <p:nvPr/>
            </p:nvSpPr>
            <p:spPr>
              <a:xfrm rot="19936212">
                <a:off x="2037927" y="5174548"/>
                <a:ext cx="1019547" cy="309075"/>
              </a:xfrm>
              <a:prstGeom prst="stripedRightArrow">
                <a:avLst/>
              </a:prstGeom>
              <a:solidFill>
                <a:schemeClr val="tx2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034">
                  <a:defRPr/>
                </a:pPr>
                <a:endParaRPr lang="en-US" sz="1799" kern="0">
                  <a:solidFill>
                    <a:sysClr val="window" lastClr="FFFFFF"/>
                  </a:solidFill>
                  <a:latin typeface="Arial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8E7E96D-3D5F-4849-B785-5F32DF0BEF5E}"/>
                  </a:ext>
                </a:extLst>
              </p:cNvPr>
              <p:cNvSpPr txBox="1"/>
              <p:nvPr/>
            </p:nvSpPr>
            <p:spPr>
              <a:xfrm>
                <a:off x="641775" y="3815478"/>
                <a:ext cx="31043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H" b="1" dirty="0"/>
                  <a:t>2. </a:t>
                </a:r>
                <a:r>
                  <a:rPr lang="en-GB" b="1" dirty="0"/>
                  <a:t>V</a:t>
                </a:r>
                <a:r>
                  <a:rPr lang="en-CH" b="1" dirty="0"/>
                  <a:t>ia </a:t>
                </a:r>
                <a:r>
                  <a:rPr lang="en-CH" b="1" i="1" dirty="0"/>
                  <a:t>dropbox</a:t>
                </a:r>
                <a:r>
                  <a:rPr lang="en-CH" b="1" dirty="0"/>
                  <a:t> mechanism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56668381-A793-4E47-A88A-DE13646D7650}"/>
                  </a:ext>
                </a:extLst>
              </p:cNvPr>
              <p:cNvSpPr txBox="1"/>
              <p:nvPr/>
            </p:nvSpPr>
            <p:spPr>
              <a:xfrm rot="1210601">
                <a:off x="2165638" y="4414385"/>
                <a:ext cx="68640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manual</a:t>
                </a:r>
                <a:endParaRPr lang="en-CH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4568C56-939E-984A-BF28-22AC5E33D277}"/>
                  </a:ext>
                </a:extLst>
              </p:cNvPr>
              <p:cNvSpPr txBox="1"/>
              <p:nvPr/>
            </p:nvSpPr>
            <p:spPr>
              <a:xfrm rot="19966670">
                <a:off x="2067053" y="5174279"/>
                <a:ext cx="88357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</a:rPr>
                  <a:t>automatic</a:t>
                </a:r>
                <a:endParaRPr lang="en-CH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Rounded Rectangle 39">
                <a:extLst>
                  <a:ext uri="{FF2B5EF4-FFF2-40B4-BE49-F238E27FC236}">
                    <a16:creationId xmlns:a16="http://schemas.microsoft.com/office/drawing/2014/main" id="{6C4C6922-77BC-8844-885C-63C89CBE9A1A}"/>
                  </a:ext>
                </a:extLst>
              </p:cNvPr>
              <p:cNvSpPr/>
              <p:nvPr/>
            </p:nvSpPr>
            <p:spPr>
              <a:xfrm>
                <a:off x="651208" y="3788232"/>
                <a:ext cx="3104375" cy="357584"/>
              </a:xfrm>
              <a:prstGeom prst="roundRect">
                <a:avLst/>
              </a:prstGeom>
              <a:solidFill>
                <a:schemeClr val="bg2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826580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C54A7-27C4-6D4A-A710-6EF63A44D2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Overview of today’s </a:t>
            </a:r>
            <a:r>
              <a:rPr lang="en-US" dirty="0" err="1"/>
              <a:t>openBIS</a:t>
            </a:r>
            <a:r>
              <a:rPr lang="en-US" dirty="0"/>
              <a:t> tutorial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74BB11-610D-8B47-99AC-D8F1C70F28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E81F6-7522-514C-997B-28BDBD161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506EC-0071-3A43-9439-6210B6E06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37725-8AA5-3E45-83F3-66EFB8CC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22</a:t>
            </a:fld>
            <a:endParaRPr lang="de-D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DE307A0-A105-1A44-A599-8F9A941EEE5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699549824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23</a:t>
            </a:fld>
            <a:endParaRPr lang="de-DE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Example: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RNA sequencing study of 8 different dog breeds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59AF72-2F28-F947-BCA8-CAF359FEA274}"/>
              </a:ext>
            </a:extLst>
          </p:cNvPr>
          <p:cNvSpPr/>
          <p:nvPr/>
        </p:nvSpPr>
        <p:spPr>
          <a:xfrm>
            <a:off x="431799" y="1592714"/>
            <a:ext cx="11070003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Goal of the study: </a:t>
            </a: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understand intra breed genetic variability of dogs with special reference to Beagle dog, since Beagles are used as an animal model for compound testing in the pharma industry. </a:t>
            </a:r>
            <a:endParaRPr lang="en-CH" i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eight different dog breeds are as follows:</a:t>
            </a:r>
            <a:endParaRPr lang="en-CH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Beagle</a:t>
            </a:r>
            <a:endParaRPr lang="en-CH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GSD</a:t>
            </a:r>
            <a:endParaRPr lang="en-CH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Golden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Retriver</a:t>
            </a:r>
            <a:endParaRPr lang="en-CH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Terrier</a:t>
            </a:r>
            <a:endParaRPr lang="en-CH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King Charles</a:t>
            </a:r>
            <a:endParaRPr lang="en-CH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Poodle</a:t>
            </a:r>
            <a:endParaRPr lang="en-CH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Rottweiler</a:t>
            </a:r>
            <a:endParaRPr lang="en-CH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Bef>
                <a:spcPts val="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West Highland White Terrier</a:t>
            </a:r>
            <a:endParaRPr lang="en-CH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B3E33C-3805-4043-B8A5-A3C42B78C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8986" y="2816068"/>
            <a:ext cx="1514513" cy="226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075173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188130-A017-D440-94E3-DC7211029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EA3A40-09F6-9D42-82A0-6CF4CD29A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5CFFF-0976-F144-B9F7-73CE6CE2E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24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A1F2AF9-B1FB-EE44-B44F-4223BFE4D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Overview of the study process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E9AC65-0371-6240-9FD2-E9E51E655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90" y="2028990"/>
            <a:ext cx="303871" cy="6077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B00B62-9676-D949-BC0B-57200291C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841" y="2963074"/>
            <a:ext cx="405977" cy="6463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5AA888C-0BCF-EE4C-966B-6ADE7D255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95" y="2133182"/>
            <a:ext cx="553223" cy="39935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C75E3AA-58B5-0B45-A663-5B5C405BE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90" y="2982368"/>
            <a:ext cx="303871" cy="60774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33A6D1D-B425-1347-9CE5-FA8664C9C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290" y="2181390"/>
            <a:ext cx="303871" cy="60774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6798DFA-8EBC-FD45-9C8F-1A4B4AA5E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90" y="2333790"/>
            <a:ext cx="303871" cy="60774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D50F9D1-EA4E-A540-BD34-137CC668C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290" y="3134768"/>
            <a:ext cx="303871" cy="60774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92259EE-26D8-0846-B0F8-027450708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90" y="3287168"/>
            <a:ext cx="303871" cy="607741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B8AC067-4F48-8940-8FE7-973DD094F9D7}"/>
              </a:ext>
            </a:extLst>
          </p:cNvPr>
          <p:cNvGrpSpPr/>
          <p:nvPr/>
        </p:nvGrpSpPr>
        <p:grpSpPr>
          <a:xfrm>
            <a:off x="2734434" y="1939630"/>
            <a:ext cx="1516560" cy="2084729"/>
            <a:chOff x="2734434" y="1939630"/>
            <a:chExt cx="1516560" cy="2084729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7047DC4-D014-724B-BB31-8BB7A2628A95}"/>
                </a:ext>
              </a:extLst>
            </p:cNvPr>
            <p:cNvGrpSpPr/>
            <p:nvPr/>
          </p:nvGrpSpPr>
          <p:grpSpPr>
            <a:xfrm>
              <a:off x="2734434" y="1939630"/>
              <a:ext cx="1516560" cy="2084729"/>
              <a:chOff x="2734434" y="1939630"/>
              <a:chExt cx="1516560" cy="2084729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BD016A85-B89B-6D48-908B-CAA62179C6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54397" y="1939630"/>
                <a:ext cx="449804" cy="829908"/>
              </a:xfrm>
              <a:prstGeom prst="rect">
                <a:avLst/>
              </a:prstGeom>
            </p:spPr>
          </p:pic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6CB45DA-ED68-C54D-A734-0DD5897E9462}"/>
                  </a:ext>
                </a:extLst>
              </p:cNvPr>
              <p:cNvSpPr/>
              <p:nvPr/>
            </p:nvSpPr>
            <p:spPr>
              <a:xfrm>
                <a:off x="2734434" y="2738671"/>
                <a:ext cx="1516560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CH" sz="600" dirty="0"/>
                  <a:t>By Vossman - Own work, CC BY-SA 3.0, https://commons.wikimedia.org/w/index.php?curid=7115139</a:t>
                </a:r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D1D7A22A-8C89-C44D-952C-B8752E4F5C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583337" y="2053128"/>
                <a:ext cx="303871" cy="607741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79679501-7918-794B-8FB2-0E24B1BBC9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78361" y="3194451"/>
                <a:ext cx="449804" cy="829908"/>
              </a:xfrm>
              <a:prstGeom prst="rect">
                <a:avLst/>
              </a:prstGeom>
            </p:spPr>
          </p:pic>
        </p:grp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94FD6ED9-C45B-C941-B7C9-4499240416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33070" y="3312539"/>
              <a:ext cx="303871" cy="607741"/>
            </a:xfrm>
            <a:prstGeom prst="rect">
              <a:avLst/>
            </a:prstGeom>
          </p:spPr>
        </p:pic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41E258D9-3B26-CF47-9C20-4A9E4C2806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1251" y="2335708"/>
            <a:ext cx="2099807" cy="1053462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9FFD59E-FE96-EA44-9FA9-28F53A2555D8}"/>
              </a:ext>
            </a:extLst>
          </p:cNvPr>
          <p:cNvCxnSpPr>
            <a:cxnSpLocks/>
          </p:cNvCxnSpPr>
          <p:nvPr/>
        </p:nvCxnSpPr>
        <p:spPr>
          <a:xfrm>
            <a:off x="2031569" y="2511451"/>
            <a:ext cx="838949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503C950-8BAF-ED46-8787-A83FA757D183}"/>
              </a:ext>
            </a:extLst>
          </p:cNvPr>
          <p:cNvCxnSpPr>
            <a:cxnSpLocks/>
          </p:cNvCxnSpPr>
          <p:nvPr/>
        </p:nvCxnSpPr>
        <p:spPr>
          <a:xfrm>
            <a:off x="1949793" y="3529417"/>
            <a:ext cx="838949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F2EB331-6BDE-6C44-9BF9-93CA19FF42B4}"/>
              </a:ext>
            </a:extLst>
          </p:cNvPr>
          <p:cNvCxnSpPr>
            <a:cxnSpLocks/>
          </p:cNvCxnSpPr>
          <p:nvPr/>
        </p:nvCxnSpPr>
        <p:spPr>
          <a:xfrm>
            <a:off x="3996410" y="2413510"/>
            <a:ext cx="1087241" cy="37562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F0B1FE1-68F9-3B41-8D72-4860EEE8D486}"/>
              </a:ext>
            </a:extLst>
          </p:cNvPr>
          <p:cNvCxnSpPr>
            <a:cxnSpLocks/>
          </p:cNvCxnSpPr>
          <p:nvPr/>
        </p:nvCxnSpPr>
        <p:spPr>
          <a:xfrm flipV="1">
            <a:off x="3975266" y="3069893"/>
            <a:ext cx="1108385" cy="41840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C3C1FE4-4DC8-814A-A4C1-5C107500955A}"/>
              </a:ext>
            </a:extLst>
          </p:cNvPr>
          <p:cNvCxnSpPr/>
          <p:nvPr/>
        </p:nvCxnSpPr>
        <p:spPr>
          <a:xfrm>
            <a:off x="6679580" y="2862439"/>
            <a:ext cx="74713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8C2EB582-5EAD-2B4B-84EF-4469E97F58C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273" r="36720"/>
          <a:stretch/>
        </p:blipFill>
        <p:spPr>
          <a:xfrm>
            <a:off x="7711315" y="2413510"/>
            <a:ext cx="2257366" cy="972871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B4E632B-D00A-304A-AAB5-ADDFC46BC7AC}"/>
              </a:ext>
            </a:extLst>
          </p:cNvPr>
          <p:cNvSpPr txBox="1"/>
          <p:nvPr/>
        </p:nvSpPr>
        <p:spPr>
          <a:xfrm>
            <a:off x="1256529" y="4200716"/>
            <a:ext cx="24787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RNA extraction from different types of dog tissues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46EBCD3-0053-E949-BACE-3E9AB5F19B47}"/>
              </a:ext>
            </a:extLst>
          </p:cNvPr>
          <p:cNvSpPr txBox="1"/>
          <p:nvPr/>
        </p:nvSpPr>
        <p:spPr>
          <a:xfrm>
            <a:off x="4953339" y="4195521"/>
            <a:ext cx="209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RNA sequencing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9CD2C1-3FC4-CF44-9CC7-0854126F9062}"/>
              </a:ext>
            </a:extLst>
          </p:cNvPr>
          <p:cNvSpPr txBox="1"/>
          <p:nvPr/>
        </p:nvSpPr>
        <p:spPr>
          <a:xfrm>
            <a:off x="8004002" y="4200716"/>
            <a:ext cx="2478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Analysis of sequencing data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92FC31F-FD66-284A-BAB8-1C1D39C385C2}"/>
              </a:ext>
            </a:extLst>
          </p:cNvPr>
          <p:cNvCxnSpPr/>
          <p:nvPr/>
        </p:nvCxnSpPr>
        <p:spPr>
          <a:xfrm>
            <a:off x="10123725" y="2908370"/>
            <a:ext cx="74713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077484D-38AA-4246-9155-A11901B2AC34}"/>
              </a:ext>
            </a:extLst>
          </p:cNvPr>
          <p:cNvSpPr txBox="1"/>
          <p:nvPr/>
        </p:nvSpPr>
        <p:spPr>
          <a:xfrm>
            <a:off x="11025901" y="2712049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4575342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3" grpId="0"/>
      <p:bldP spid="4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188130-A017-D440-94E3-DC7211029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EA3A40-09F6-9D42-82A0-6CF4CD29A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5CFFF-0976-F144-B9F7-73CE6CE2E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25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A1F2AF9-B1FB-EE44-B44F-4223BFE4D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Overview of the study process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098F56-D6B6-F44D-8FCA-226BA929B331}"/>
              </a:ext>
            </a:extLst>
          </p:cNvPr>
          <p:cNvSpPr txBox="1"/>
          <p:nvPr/>
        </p:nvSpPr>
        <p:spPr>
          <a:xfrm>
            <a:off x="8235076" y="1889350"/>
            <a:ext cx="1877502" cy="1841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Samples</a:t>
            </a:r>
            <a:r>
              <a:rPr lang="en-CH" dirty="0"/>
              <a:t>:</a:t>
            </a:r>
          </a:p>
          <a:p>
            <a:endParaRPr lang="en-CH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CH" dirty="0"/>
              <a:t>Tissues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CH" dirty="0"/>
              <a:t>Chemicals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CH" dirty="0"/>
              <a:t>RNA extracts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5D640-5D1E-C44B-A09D-8707FFC4D54B}"/>
              </a:ext>
            </a:extLst>
          </p:cNvPr>
          <p:cNvSpPr txBox="1"/>
          <p:nvPr/>
        </p:nvSpPr>
        <p:spPr>
          <a:xfrm>
            <a:off x="4444965" y="1889350"/>
            <a:ext cx="2249398" cy="1425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Protocols</a:t>
            </a:r>
            <a:r>
              <a:rPr lang="en-CH" dirty="0"/>
              <a:t>:</a:t>
            </a:r>
          </a:p>
          <a:p>
            <a:endParaRPr lang="en-CH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CH" dirty="0"/>
              <a:t>RNA extraction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CH" dirty="0"/>
              <a:t>RNA sequencing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070A88-DEF5-2146-9051-87157AB4CCC5}"/>
              </a:ext>
            </a:extLst>
          </p:cNvPr>
          <p:cNvSpPr txBox="1"/>
          <p:nvPr/>
        </p:nvSpPr>
        <p:spPr>
          <a:xfrm>
            <a:off x="654854" y="1889350"/>
            <a:ext cx="2249398" cy="18414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E</a:t>
            </a:r>
            <a:r>
              <a:rPr lang="en-GB" b="1" dirty="0"/>
              <a:t>x</a:t>
            </a:r>
            <a:r>
              <a:rPr lang="en-CH" b="1" dirty="0"/>
              <a:t>periments:</a:t>
            </a:r>
          </a:p>
          <a:p>
            <a:endParaRPr lang="en-CH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CH" dirty="0"/>
              <a:t>RNA extraction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CH" dirty="0"/>
              <a:t>RNA sequencing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CH" dirty="0"/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3249192073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188130-A017-D440-94E3-DC7211029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EA3A40-09F6-9D42-82A0-6CF4CD29A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5CFFF-0976-F144-B9F7-73CE6CE2E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26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A1F2AF9-B1FB-EE44-B44F-4223BFE4D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How does the process look like in </a:t>
            </a:r>
            <a:r>
              <a:rPr lang="en-US" dirty="0" err="1"/>
              <a:t>openBIS</a:t>
            </a:r>
            <a:r>
              <a:rPr lang="en-US" dirty="0"/>
              <a:t>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8C963F-2B5E-EC46-9B86-E6EE10520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1" y="1854515"/>
            <a:ext cx="4761524" cy="34704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A6F80F-451C-A14F-86E2-1960DD865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688" y="1974112"/>
            <a:ext cx="6343690" cy="320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200246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188130-A017-D440-94E3-DC7211029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EA3A40-09F6-9D42-82A0-6CF4CD29A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5CFFF-0976-F144-B9F7-73CE6CE2E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27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A1F2AF9-B1FB-EE44-B44F-4223BFE4D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How does the process look like in </a:t>
            </a:r>
            <a:r>
              <a:rPr lang="en-US" dirty="0" err="1"/>
              <a:t>openBIS</a:t>
            </a:r>
            <a:r>
              <a:rPr lang="en-US" dirty="0"/>
              <a:t>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760DB9-852A-0849-967B-3FB19D18C2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1" r="1090"/>
          <a:stretch/>
        </p:blipFill>
        <p:spPr>
          <a:xfrm>
            <a:off x="996043" y="2203981"/>
            <a:ext cx="10646228" cy="349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743409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1EDDCF-F414-B543-BA58-9741EE598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27BA8-B7A0-6A46-B9DF-04A6A2CA9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732AF-263C-E54C-A970-09BEB8A4E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28</a:t>
            </a:fld>
            <a:endParaRPr lang="de-DE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4C8A1C9-D49C-294F-81CB-B5A696878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Management of samples and protocols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C223E7-D14F-2843-A286-EC2CCB2F2F6E}"/>
              </a:ext>
            </a:extLst>
          </p:cNvPr>
          <p:cNvSpPr txBox="1"/>
          <p:nvPr/>
        </p:nvSpPr>
        <p:spPr>
          <a:xfrm>
            <a:off x="431801" y="2022451"/>
            <a:ext cx="9302739" cy="30879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will register a few samples and one protocol in the inventory, covering different topics:</a:t>
            </a:r>
          </a:p>
          <a:p>
            <a:endParaRPr lang="en-US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Single sample registration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Batch registration of samples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Batch modification of samples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How to assign storage positions to samples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How to register a standard lab protocol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832764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1EDDCF-F414-B543-BA58-9741EE598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27BA8-B7A0-6A46-B9DF-04A6A2CA9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732AF-263C-E54C-A970-09BEB8A4E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29</a:t>
            </a:fld>
            <a:endParaRPr lang="de-DE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4C8A1C9-D49C-294F-81CB-B5A696878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Lab notebook</a:t>
            </a:r>
          </a:p>
        </p:txBody>
      </p:sp>
      <p:cxnSp>
        <p:nvCxnSpPr>
          <p:cNvPr id="12" name="Straight Arrow Connector 33">
            <a:extLst>
              <a:ext uri="{FF2B5EF4-FFF2-40B4-BE49-F238E27FC236}">
                <a16:creationId xmlns:a16="http://schemas.microsoft.com/office/drawing/2014/main" id="{11ECBAD4-3A35-1C44-895C-9F0EF45084B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594766" y="2509918"/>
            <a:ext cx="1437490" cy="1113826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13" name="Straight Arrow Connector 47">
            <a:extLst>
              <a:ext uri="{FF2B5EF4-FFF2-40B4-BE49-F238E27FC236}">
                <a16:creationId xmlns:a16="http://schemas.microsoft.com/office/drawing/2014/main" id="{E80873DC-F6DE-0B4F-AA12-889C33AB438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910347" y="2798090"/>
            <a:ext cx="1465428" cy="1162394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14" name="Straight Arrow Connector 49">
            <a:extLst>
              <a:ext uri="{FF2B5EF4-FFF2-40B4-BE49-F238E27FC236}">
                <a16:creationId xmlns:a16="http://schemas.microsoft.com/office/drawing/2014/main" id="{5471DA0A-E073-CC4E-A5E0-6E63A347C41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910348" y="2798090"/>
            <a:ext cx="1523841" cy="1142967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182C0FD-5533-0543-A25F-45E1318E00D2}"/>
              </a:ext>
            </a:extLst>
          </p:cNvPr>
          <p:cNvSpPr/>
          <p:nvPr/>
        </p:nvSpPr>
        <p:spPr bwMode="auto">
          <a:xfrm>
            <a:off x="2363135" y="1822496"/>
            <a:ext cx="7276833" cy="25980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en-CH" sz="1400" dirty="0">
                <a:solidFill>
                  <a:schemeClr val="bg1"/>
                </a:solidFill>
              </a:rPr>
              <a:t>Int</a:t>
            </a:r>
            <a:r>
              <a:rPr lang="en-US" sz="1400" dirty="0">
                <a:solidFill>
                  <a:schemeClr val="bg1"/>
                </a:solidFill>
              </a:rPr>
              <a:t>ra</a:t>
            </a:r>
            <a:r>
              <a:rPr lang="en-CH" sz="1400" dirty="0">
                <a:solidFill>
                  <a:schemeClr val="bg1"/>
                </a:solidFill>
              </a:rPr>
              <a:t> breed genetic variability of dogs </a:t>
            </a:r>
            <a:r>
              <a:rPr lang="de-DE" sz="1400" kern="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6" name="Rounded Rectangle 6">
            <a:extLst>
              <a:ext uri="{FF2B5EF4-FFF2-40B4-BE49-F238E27FC236}">
                <a16:creationId xmlns:a16="http://schemas.microsoft.com/office/drawing/2014/main" id="{D019B776-54D9-FE40-B213-8CDC37FAA4EF}"/>
              </a:ext>
            </a:extLst>
          </p:cNvPr>
          <p:cNvSpPr/>
          <p:nvPr/>
        </p:nvSpPr>
        <p:spPr bwMode="auto">
          <a:xfrm>
            <a:off x="2714293" y="2379784"/>
            <a:ext cx="6475732" cy="1758461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en-CH" sz="1400" dirty="0">
                <a:solidFill>
                  <a:schemeClr val="bg1"/>
                </a:solidFill>
              </a:rPr>
              <a:t>RNA analysis of 8 dog breeds </a:t>
            </a:r>
            <a:endParaRPr lang="de-DE" sz="1400" kern="0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33">
            <a:extLst>
              <a:ext uri="{FF2B5EF4-FFF2-40B4-BE49-F238E27FC236}">
                <a16:creationId xmlns:a16="http://schemas.microsoft.com/office/drawing/2014/main" id="{CEA18575-A9F7-FA4B-AAED-0CD55E649E3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774923" y="5008738"/>
            <a:ext cx="1437490" cy="1113826"/>
          </a:xfrm>
          <a:prstGeom prst="straightConnector1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</p:cxnSp>
      <p:sp>
        <p:nvSpPr>
          <p:cNvPr id="18" name="Rounded Rectangle 29">
            <a:extLst>
              <a:ext uri="{FF2B5EF4-FFF2-40B4-BE49-F238E27FC236}">
                <a16:creationId xmlns:a16="http://schemas.microsoft.com/office/drawing/2014/main" id="{81C6BE5C-AAA0-464A-ADCC-A7D8B9D781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5679" y="2853792"/>
            <a:ext cx="1877891" cy="1145847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RNA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extraction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20" name="Rounded Rectangle 29">
            <a:extLst>
              <a:ext uri="{FF2B5EF4-FFF2-40B4-BE49-F238E27FC236}">
                <a16:creationId xmlns:a16="http://schemas.microsoft.com/office/drawing/2014/main" id="{C7E31C89-5EE2-0A4F-AB96-46E0CC8399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5736" y="2883351"/>
            <a:ext cx="1877891" cy="1113826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en-US" sz="1400" dirty="0">
                <a:solidFill>
                  <a:schemeClr val="bg1"/>
                </a:solidFill>
              </a:rPr>
              <a:t>Sequencing read of RNA extracts</a:t>
            </a:r>
            <a:r>
              <a:rPr lang="en-CH" sz="1400" dirty="0">
                <a:solidFill>
                  <a:schemeClr val="bg1"/>
                </a:solidFill>
              </a:rPr>
              <a:t> </a:t>
            </a:r>
            <a:endParaRPr lang="de-DE" sz="1400" kern="0" dirty="0">
              <a:solidFill>
                <a:schemeClr val="bg1"/>
              </a:solidFill>
              <a:ea typeface="ＭＳ Ｐゴシック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511C168-91C9-3A48-A1E9-0FE36B9D4A61}"/>
              </a:ext>
            </a:extLst>
          </p:cNvPr>
          <p:cNvSpPr/>
          <p:nvPr/>
        </p:nvSpPr>
        <p:spPr bwMode="auto">
          <a:xfrm>
            <a:off x="5438701" y="3437942"/>
            <a:ext cx="1125700" cy="41964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Fasta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files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22" name="Rounded Rectangle 29">
            <a:extLst>
              <a:ext uri="{FF2B5EF4-FFF2-40B4-BE49-F238E27FC236}">
                <a16:creationId xmlns:a16="http://schemas.microsoft.com/office/drawing/2014/main" id="{F508A91A-247F-0743-8B03-96DAFDB406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9508" y="2861579"/>
            <a:ext cx="1877891" cy="1113826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analysis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1634F2-D762-AC48-BA87-C233E9843517}"/>
              </a:ext>
            </a:extLst>
          </p:cNvPr>
          <p:cNvSpPr txBox="1"/>
          <p:nvPr/>
        </p:nvSpPr>
        <p:spPr>
          <a:xfrm flipH="1">
            <a:off x="362548" y="4717525"/>
            <a:ext cx="11661373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We will create</a:t>
            </a:r>
            <a:r>
              <a:rPr lang="en-US" b="1" dirty="0"/>
              <a:t> 1 Project, 1 Experiment and 3 Experimental Steps </a:t>
            </a:r>
            <a:r>
              <a:rPr lang="en-US" dirty="0"/>
              <a:t>in your personal space.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We will see how we can </a:t>
            </a:r>
            <a:r>
              <a:rPr lang="en-US" b="1" dirty="0"/>
              <a:t>link</a:t>
            </a:r>
            <a:r>
              <a:rPr lang="en-US" dirty="0"/>
              <a:t> samples and protocols stored in the Inventory to the Experimental Step.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We will </a:t>
            </a:r>
            <a:r>
              <a:rPr lang="en-US" b="1" dirty="0"/>
              <a:t>upload data </a:t>
            </a:r>
            <a:r>
              <a:rPr lang="en-US" dirty="0"/>
              <a:t>to the Experimental Step. </a:t>
            </a:r>
          </a:p>
        </p:txBody>
      </p:sp>
    </p:spTree>
    <p:extLst>
      <p:ext uri="{BB962C8B-B14F-4D97-AF65-F5344CB8AC3E}">
        <p14:creationId xmlns:p14="http://schemas.microsoft.com/office/powerpoint/2010/main" val="173617829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E7A82-54FD-B942-B90E-DDB6C068B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95C2C9-5706-7F45-BFFF-DF98D47E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FE22B-B073-7040-8F69-F8C25353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</a:t>
            </a:fld>
            <a:endParaRPr lang="de-DE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91914A0-3EB8-DA4F-8C38-9DDDC2304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Overview of training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AE7F52-4D5B-CD42-9A49-B797DB95F72D}"/>
              </a:ext>
            </a:extLst>
          </p:cNvPr>
          <p:cNvSpPr txBox="1"/>
          <p:nvPr/>
        </p:nvSpPr>
        <p:spPr>
          <a:xfrm>
            <a:off x="571961" y="1948096"/>
            <a:ext cx="804579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Introduction to basic openBIS concepts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Hands-on tutorial: </a:t>
            </a:r>
          </a:p>
          <a:p>
            <a:endParaRPr lang="en-US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Registration of samples in </a:t>
            </a:r>
            <a:r>
              <a:rPr lang="en-US" dirty="0" err="1"/>
              <a:t>openBIS</a:t>
            </a:r>
            <a:r>
              <a:rPr lang="en-US" dirty="0"/>
              <a:t> Materials Inventory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Registration of protocols in </a:t>
            </a:r>
            <a:r>
              <a:rPr lang="en-US" dirty="0" err="1"/>
              <a:t>openBIS</a:t>
            </a:r>
            <a:r>
              <a:rPr lang="en-US" dirty="0"/>
              <a:t> Methods Inventory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Recording experiments and uploading data in </a:t>
            </a:r>
            <a:r>
              <a:rPr lang="en-US" dirty="0" err="1"/>
              <a:t>openBIS</a:t>
            </a:r>
            <a:r>
              <a:rPr lang="en-US" dirty="0"/>
              <a:t> Lab notebook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Searching the ELN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Freezing entities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754719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C7229-4AC2-314B-AF44-947ECA862F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H" dirty="0"/>
              <a:t>Practical sessions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C8A749-A8CA-4842-9BAA-381EE3A299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722FB-8EA9-3948-81D7-5A7176EA4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75B8B-5C9B-DB46-A627-08C32E404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3E60E-7FE8-8C43-A387-97D407899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30</a:t>
            </a:fld>
            <a:endParaRPr lang="de-D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6FB4E58-988B-4D4A-9E7D-1B8E6EB021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77148489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E3B8BF-2890-BF4C-8A12-EE697260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39101-72E1-1F47-9143-F0B38535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7707-C5B4-0D4E-AF95-E79393ABE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31</a:t>
            </a:fld>
            <a:endParaRPr lang="de-DE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2A75D0-7619-8241-B9DD-7038841F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CH" dirty="0"/>
              <a:t>Session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2335BA-2699-1A43-ADAD-F938D2A5F9EE}"/>
              </a:ext>
            </a:extLst>
          </p:cNvPr>
          <p:cNvSpPr txBox="1"/>
          <p:nvPr/>
        </p:nvSpPr>
        <p:spPr>
          <a:xfrm>
            <a:off x="797169" y="2215662"/>
            <a:ext cx="6878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Registration and copy of tissue samples: </a:t>
            </a:r>
            <a:r>
              <a:rPr lang="en-CH" i="1" dirty="0"/>
              <a:t>sections 3.1.1 + 3.1.2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3D008B-D9E3-FD4A-AC3A-441C25AB9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203493" y="4114801"/>
            <a:ext cx="424412" cy="820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A1F98F-EFCA-ED4E-915F-E979488B3288}"/>
              </a:ext>
            </a:extLst>
          </p:cNvPr>
          <p:cNvSpPr txBox="1"/>
          <p:nvPr/>
        </p:nvSpPr>
        <p:spPr>
          <a:xfrm>
            <a:off x="1887416" y="43404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1</a:t>
            </a:r>
            <a:r>
              <a:rPr lang="en-US" dirty="0"/>
              <a:t>0</a:t>
            </a:r>
            <a:r>
              <a:rPr lang="en-CH" dirty="0"/>
              <a:t> min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2B154E-FF12-CC45-8A21-D104D19FA4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4970"/>
          <a:stretch/>
        </p:blipFill>
        <p:spPr>
          <a:xfrm>
            <a:off x="7202613" y="3792492"/>
            <a:ext cx="3870601" cy="183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6168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E3B8BF-2890-BF4C-8A12-EE697260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39101-72E1-1F47-9143-F0B38535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7707-C5B4-0D4E-AF95-E79393ABE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32</a:t>
            </a:fld>
            <a:endParaRPr lang="de-DE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2A75D0-7619-8241-B9DD-7038841F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CH" dirty="0"/>
              <a:t>Session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3D008B-D9E3-FD4A-AC3A-441C25AB9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203493" y="4114801"/>
            <a:ext cx="424412" cy="820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A1F98F-EFCA-ED4E-915F-E979488B3288}"/>
              </a:ext>
            </a:extLst>
          </p:cNvPr>
          <p:cNvSpPr txBox="1"/>
          <p:nvPr/>
        </p:nvSpPr>
        <p:spPr>
          <a:xfrm>
            <a:off x="1887416" y="43404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20 min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D11F7E-4546-8D44-A492-93BA620C206B}"/>
              </a:ext>
            </a:extLst>
          </p:cNvPr>
          <p:cNvSpPr txBox="1"/>
          <p:nvPr/>
        </p:nvSpPr>
        <p:spPr>
          <a:xfrm>
            <a:off x="867507" y="1939520"/>
            <a:ext cx="5987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Batch registration of chemical samples: </a:t>
            </a:r>
            <a:r>
              <a:rPr lang="en-CH" i="1" dirty="0"/>
              <a:t>section 3.1.3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E290EA-6CF3-4348-8993-01C1220C6D37}"/>
              </a:ext>
            </a:extLst>
          </p:cNvPr>
          <p:cNvSpPr txBox="1"/>
          <p:nvPr/>
        </p:nvSpPr>
        <p:spPr>
          <a:xfrm>
            <a:off x="867507" y="2384714"/>
            <a:ext cx="4794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Deletion of duplicate objects: </a:t>
            </a:r>
            <a:r>
              <a:rPr lang="en-CH" i="1" dirty="0"/>
              <a:t>section 3.1.4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2B154E-FF12-CC45-8A21-D104D19FA4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4970"/>
          <a:stretch/>
        </p:blipFill>
        <p:spPr>
          <a:xfrm>
            <a:off x="7202613" y="3792492"/>
            <a:ext cx="3870601" cy="18345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4E0749E-E3E0-6A44-997E-1190B4624E6C}"/>
              </a:ext>
            </a:extLst>
          </p:cNvPr>
          <p:cNvSpPr txBox="1"/>
          <p:nvPr/>
        </p:nvSpPr>
        <p:spPr>
          <a:xfrm>
            <a:off x="867507" y="2927449"/>
            <a:ext cx="5949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Batch modification of chemical samples: </a:t>
            </a:r>
            <a:r>
              <a:rPr lang="en-CH" i="1" dirty="0"/>
              <a:t>section 3.1.5</a:t>
            </a:r>
          </a:p>
        </p:txBody>
      </p:sp>
    </p:spTree>
    <p:extLst>
      <p:ext uri="{BB962C8B-B14F-4D97-AF65-F5344CB8AC3E}">
        <p14:creationId xmlns:p14="http://schemas.microsoft.com/office/powerpoint/2010/main" val="2838480443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E3B8BF-2890-BF4C-8A12-EE697260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39101-72E1-1F47-9143-F0B38535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7707-C5B4-0D4E-AF95-E79393ABE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33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2A75D0-7619-8241-B9DD-7038841F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CH" dirty="0"/>
              <a:t>Session 3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3F7AEB-CF93-5941-AB5E-986159A59F48}"/>
              </a:ext>
            </a:extLst>
          </p:cNvPr>
          <p:cNvSpPr txBox="1"/>
          <p:nvPr/>
        </p:nvSpPr>
        <p:spPr>
          <a:xfrm>
            <a:off x="797169" y="2215662"/>
            <a:ext cx="7547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Visualization of storage positions in the Storage Manager: </a:t>
            </a:r>
            <a:r>
              <a:rPr lang="en-CH" i="1" dirty="0"/>
              <a:t>section 3.2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010A0B-09E4-C844-B3F4-F89F21C866B1}"/>
              </a:ext>
            </a:extLst>
          </p:cNvPr>
          <p:cNvSpPr txBox="1"/>
          <p:nvPr/>
        </p:nvSpPr>
        <p:spPr>
          <a:xfrm>
            <a:off x="926123" y="3141785"/>
            <a:ext cx="1948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.Apple Color Emoji UI"/>
              <a:buChar char="🔴"/>
            </a:pPr>
            <a:r>
              <a:rPr lang="en-CH" dirty="0"/>
              <a:t>To do together</a:t>
            </a:r>
          </a:p>
        </p:txBody>
      </p:sp>
    </p:spTree>
    <p:extLst>
      <p:ext uri="{BB962C8B-B14F-4D97-AF65-F5344CB8AC3E}">
        <p14:creationId xmlns:p14="http://schemas.microsoft.com/office/powerpoint/2010/main" val="3382542450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E3B8BF-2890-BF4C-8A12-EE697260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39101-72E1-1F47-9143-F0B38535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7707-C5B4-0D4E-AF95-E79393ABE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34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2A75D0-7619-8241-B9DD-7038841F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CH" dirty="0"/>
              <a:t>Session 4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3F7AEB-CF93-5941-AB5E-986159A59F48}"/>
              </a:ext>
            </a:extLst>
          </p:cNvPr>
          <p:cNvSpPr txBox="1"/>
          <p:nvPr/>
        </p:nvSpPr>
        <p:spPr>
          <a:xfrm>
            <a:off x="797169" y="2215662"/>
            <a:ext cx="5692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Registration of RNA extraction protocol: </a:t>
            </a:r>
            <a:r>
              <a:rPr lang="en-CH" i="1" dirty="0"/>
              <a:t>section 3.3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D4EB068-A010-AD4E-8A12-43904F7208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145" b="2850"/>
          <a:stretch/>
        </p:blipFill>
        <p:spPr>
          <a:xfrm>
            <a:off x="6406791" y="3859406"/>
            <a:ext cx="4761524" cy="10760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D0B215-1128-084D-BC89-2BC5C15DD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3493" y="4114801"/>
            <a:ext cx="424412" cy="8206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90F371E-DF0C-0F4B-A5EE-A143A3B2E521}"/>
              </a:ext>
            </a:extLst>
          </p:cNvPr>
          <p:cNvSpPr txBox="1"/>
          <p:nvPr/>
        </p:nvSpPr>
        <p:spPr>
          <a:xfrm>
            <a:off x="1887416" y="4340442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5 min</a:t>
            </a:r>
          </a:p>
        </p:txBody>
      </p:sp>
    </p:spTree>
    <p:extLst>
      <p:ext uri="{BB962C8B-B14F-4D97-AF65-F5344CB8AC3E}">
        <p14:creationId xmlns:p14="http://schemas.microsoft.com/office/powerpoint/2010/main" val="1691535060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8EECA4-6BE6-9F49-BA53-95D567B37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EF75EF-2C7F-7B45-A8EF-B67D5BDB4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54F39-2F85-C54E-899A-372D4933D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35</a:t>
            </a:fld>
            <a:endParaRPr lang="de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C57C7C-1BA3-0C4A-8DBC-7951B4811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203493" y="4114801"/>
            <a:ext cx="424412" cy="8206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1A204A-9847-A442-9DC0-1F35D6339919}"/>
              </a:ext>
            </a:extLst>
          </p:cNvPr>
          <p:cNvSpPr txBox="1"/>
          <p:nvPr/>
        </p:nvSpPr>
        <p:spPr>
          <a:xfrm>
            <a:off x="1887416" y="43404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/>
              <a:t>1</a:t>
            </a:r>
            <a:r>
              <a:rPr lang="en-US" dirty="0"/>
              <a:t>0</a:t>
            </a:r>
            <a:r>
              <a:rPr lang="en-CH"/>
              <a:t> </a:t>
            </a:r>
            <a:r>
              <a:rPr lang="en-CH" dirty="0"/>
              <a:t>min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AF5171-F63E-C443-A7B9-77250FDC0850}"/>
              </a:ext>
            </a:extLst>
          </p:cNvPr>
          <p:cNvSpPr/>
          <p:nvPr/>
        </p:nvSpPr>
        <p:spPr>
          <a:xfrm>
            <a:off x="4359811" y="2263664"/>
            <a:ext cx="28376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H" sz="4000" dirty="0"/>
              <a:t>Short break</a:t>
            </a:r>
          </a:p>
        </p:txBody>
      </p:sp>
    </p:spTree>
    <p:extLst>
      <p:ext uri="{BB962C8B-B14F-4D97-AF65-F5344CB8AC3E}">
        <p14:creationId xmlns:p14="http://schemas.microsoft.com/office/powerpoint/2010/main" val="1455479766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E3B8BF-2890-BF4C-8A12-EE697260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39101-72E1-1F47-9143-F0B38535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7707-C5B4-0D4E-AF95-E79393ABE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36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2A75D0-7619-8241-B9DD-7038841F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CH" dirty="0"/>
              <a:t>Session </a:t>
            </a:r>
            <a:r>
              <a:rPr lang="en-US" dirty="0"/>
              <a:t>5</a:t>
            </a:r>
            <a:endParaRPr lang="en-C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3F7AEB-CF93-5941-AB5E-986159A59F48}"/>
              </a:ext>
            </a:extLst>
          </p:cNvPr>
          <p:cNvSpPr txBox="1"/>
          <p:nvPr/>
        </p:nvSpPr>
        <p:spPr>
          <a:xfrm>
            <a:off x="862545" y="2031806"/>
            <a:ext cx="61670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Registration of project and experiment: </a:t>
            </a:r>
            <a:r>
              <a:rPr lang="en-CH" i="1" dirty="0"/>
              <a:t>section 4.1, 4.2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R</a:t>
            </a:r>
            <a:r>
              <a:rPr lang="en-CH" dirty="0"/>
              <a:t>egistration of the first Experimental Step: </a:t>
            </a:r>
            <a:r>
              <a:rPr lang="en-CH" i="1" dirty="0"/>
              <a:t>section 4.3.1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806159-F214-8749-9EF1-6273ADD06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203493" y="4114801"/>
            <a:ext cx="424412" cy="8206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0A9198-6B58-524A-B253-A3C17913A0B0}"/>
              </a:ext>
            </a:extLst>
          </p:cNvPr>
          <p:cNvSpPr txBox="1"/>
          <p:nvPr/>
        </p:nvSpPr>
        <p:spPr>
          <a:xfrm>
            <a:off x="1887416" y="43404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</a:t>
            </a:r>
            <a:r>
              <a:rPr lang="en-CH" dirty="0"/>
              <a:t> min</a:t>
            </a:r>
          </a:p>
        </p:txBody>
      </p:sp>
      <p:cxnSp>
        <p:nvCxnSpPr>
          <p:cNvPr id="18" name="Straight Arrow Connector 33">
            <a:extLst>
              <a:ext uri="{FF2B5EF4-FFF2-40B4-BE49-F238E27FC236}">
                <a16:creationId xmlns:a16="http://schemas.microsoft.com/office/drawing/2014/main" id="{5CAE2E6A-293D-424B-9245-C0D044A55B5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532082" y="3728835"/>
            <a:ext cx="1437490" cy="1113826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19" name="Straight Arrow Connector 47">
            <a:extLst>
              <a:ext uri="{FF2B5EF4-FFF2-40B4-BE49-F238E27FC236}">
                <a16:creationId xmlns:a16="http://schemas.microsoft.com/office/drawing/2014/main" id="{98D3F6BC-B1DE-5146-A56A-9CB3744C8E5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47663" y="4017007"/>
            <a:ext cx="1465428" cy="1162394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20" name="Straight Arrow Connector 49">
            <a:extLst>
              <a:ext uri="{FF2B5EF4-FFF2-40B4-BE49-F238E27FC236}">
                <a16:creationId xmlns:a16="http://schemas.microsoft.com/office/drawing/2014/main" id="{AAA129E5-309F-1147-9CB9-C1902C6745D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47664" y="4017007"/>
            <a:ext cx="1523841" cy="1142967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62B812D-E580-2547-8AB5-3B24DF1DA346}"/>
              </a:ext>
            </a:extLst>
          </p:cNvPr>
          <p:cNvSpPr/>
          <p:nvPr/>
        </p:nvSpPr>
        <p:spPr bwMode="auto">
          <a:xfrm>
            <a:off x="4300451" y="3041413"/>
            <a:ext cx="7276833" cy="25980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en-CH" sz="1400" dirty="0">
                <a:solidFill>
                  <a:schemeClr val="bg1"/>
                </a:solidFill>
              </a:rPr>
              <a:t>Int</a:t>
            </a:r>
            <a:r>
              <a:rPr lang="en-US" sz="1400" dirty="0">
                <a:solidFill>
                  <a:schemeClr val="bg1"/>
                </a:solidFill>
              </a:rPr>
              <a:t>ra</a:t>
            </a:r>
            <a:r>
              <a:rPr lang="en-CH" sz="1400" dirty="0">
                <a:solidFill>
                  <a:schemeClr val="bg1"/>
                </a:solidFill>
              </a:rPr>
              <a:t> breed genetic variability of dogs </a:t>
            </a:r>
            <a:r>
              <a:rPr lang="de-DE" sz="1400" kern="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2" name="Rounded Rectangle 6">
            <a:extLst>
              <a:ext uri="{FF2B5EF4-FFF2-40B4-BE49-F238E27FC236}">
                <a16:creationId xmlns:a16="http://schemas.microsoft.com/office/drawing/2014/main" id="{A8A82A4A-1EBD-FF4E-9E82-DB5B08E1B62B}"/>
              </a:ext>
            </a:extLst>
          </p:cNvPr>
          <p:cNvSpPr/>
          <p:nvPr/>
        </p:nvSpPr>
        <p:spPr bwMode="auto">
          <a:xfrm>
            <a:off x="4651609" y="3598701"/>
            <a:ext cx="6475732" cy="1758461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en-CH" sz="1400" dirty="0">
                <a:solidFill>
                  <a:schemeClr val="bg1"/>
                </a:solidFill>
              </a:rPr>
              <a:t>RNA analysis of 8 dog breeds </a:t>
            </a:r>
            <a:endParaRPr lang="de-DE" sz="1400" kern="0" dirty="0">
              <a:solidFill>
                <a:schemeClr val="bg1"/>
              </a:solidFill>
            </a:endParaRPr>
          </a:p>
        </p:txBody>
      </p:sp>
      <p:sp>
        <p:nvSpPr>
          <p:cNvPr id="23" name="Rounded Rectangle 29">
            <a:extLst>
              <a:ext uri="{FF2B5EF4-FFF2-40B4-BE49-F238E27FC236}">
                <a16:creationId xmlns:a16="http://schemas.microsoft.com/office/drawing/2014/main" id="{8F3EF04B-FC3C-6644-B682-EB6A011673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2995" y="4072709"/>
            <a:ext cx="1877891" cy="1145847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RNA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extraction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18BF4C-EF30-7846-9174-0440BF5E6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9475" y="985829"/>
            <a:ext cx="3553881" cy="118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653068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E3B8BF-2890-BF4C-8A12-EE697260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39101-72E1-1F47-9143-F0B38535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7707-C5B4-0D4E-AF95-E79393ABE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37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2A75D0-7619-8241-B9DD-7038841F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CH" dirty="0"/>
              <a:t>Session 6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3F7AEB-CF93-5941-AB5E-986159A59F48}"/>
              </a:ext>
            </a:extLst>
          </p:cNvPr>
          <p:cNvSpPr txBox="1"/>
          <p:nvPr/>
        </p:nvSpPr>
        <p:spPr>
          <a:xfrm>
            <a:off x="756956" y="1786667"/>
            <a:ext cx="61799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Registration of RNA extacts in Inventory: </a:t>
            </a:r>
            <a:r>
              <a:rPr lang="en-CH" i="1" dirty="0"/>
              <a:t>section 4.3.2 </a:t>
            </a:r>
          </a:p>
          <a:p>
            <a:pPr marL="285750" indent="-285750">
              <a:buFont typeface="Wingdings" pitchFamily="2" charset="2"/>
              <a:buChar char="Ø"/>
            </a:pPr>
            <a:endParaRPr lang="en-CH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E7DFB2-617B-2E4F-BC3F-7D74A4969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203493" y="4114801"/>
            <a:ext cx="424412" cy="8206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C628BC-C64A-8C46-A1A2-80A594958AB4}"/>
              </a:ext>
            </a:extLst>
          </p:cNvPr>
          <p:cNvSpPr txBox="1"/>
          <p:nvPr/>
        </p:nvSpPr>
        <p:spPr>
          <a:xfrm>
            <a:off x="1887416" y="43404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/>
              <a:t>10 </a:t>
            </a:r>
            <a:r>
              <a:rPr lang="en-CH" dirty="0"/>
              <a:t>min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A4069C-BF2C-5D42-801F-3414B9B195DB}"/>
              </a:ext>
            </a:extLst>
          </p:cNvPr>
          <p:cNvSpPr txBox="1"/>
          <p:nvPr/>
        </p:nvSpPr>
        <p:spPr>
          <a:xfrm>
            <a:off x="711984" y="2457502"/>
            <a:ext cx="9482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Registration of RNA sequencing Experimental Step + data upload: </a:t>
            </a:r>
            <a:r>
              <a:rPr lang="en-CH" i="1" dirty="0"/>
              <a:t>sections 4.3.3, 4.3.4</a:t>
            </a:r>
          </a:p>
        </p:txBody>
      </p:sp>
      <p:cxnSp>
        <p:nvCxnSpPr>
          <p:cNvPr id="11" name="Straight Arrow Connector 33">
            <a:extLst>
              <a:ext uri="{FF2B5EF4-FFF2-40B4-BE49-F238E27FC236}">
                <a16:creationId xmlns:a16="http://schemas.microsoft.com/office/drawing/2014/main" id="{E92CA79C-8E38-6D46-9CC3-5FC6B6FEFDA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532082" y="3728835"/>
            <a:ext cx="1437490" cy="1113826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12" name="Straight Arrow Connector 47">
            <a:extLst>
              <a:ext uri="{FF2B5EF4-FFF2-40B4-BE49-F238E27FC236}">
                <a16:creationId xmlns:a16="http://schemas.microsoft.com/office/drawing/2014/main" id="{C8A3A959-BFA7-F84D-8D8A-3B698150D7E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47663" y="4017007"/>
            <a:ext cx="1465428" cy="1162394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13" name="Straight Arrow Connector 49">
            <a:extLst>
              <a:ext uri="{FF2B5EF4-FFF2-40B4-BE49-F238E27FC236}">
                <a16:creationId xmlns:a16="http://schemas.microsoft.com/office/drawing/2014/main" id="{CAAE0B6E-52BC-2845-818D-50862C3F12D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47664" y="4017007"/>
            <a:ext cx="1523841" cy="1142967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9E776F5-6A27-6342-B9E3-7ECC19BC9DCE}"/>
              </a:ext>
            </a:extLst>
          </p:cNvPr>
          <p:cNvSpPr/>
          <p:nvPr/>
        </p:nvSpPr>
        <p:spPr bwMode="auto">
          <a:xfrm>
            <a:off x="4300451" y="3041413"/>
            <a:ext cx="7276833" cy="25980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en-CH" sz="1400" dirty="0">
                <a:solidFill>
                  <a:schemeClr val="bg1"/>
                </a:solidFill>
              </a:rPr>
              <a:t>Int</a:t>
            </a:r>
            <a:r>
              <a:rPr lang="en-US" sz="1400" dirty="0">
                <a:solidFill>
                  <a:schemeClr val="bg1"/>
                </a:solidFill>
              </a:rPr>
              <a:t>ra</a:t>
            </a:r>
            <a:r>
              <a:rPr lang="en-CH" sz="1400" dirty="0">
                <a:solidFill>
                  <a:schemeClr val="bg1"/>
                </a:solidFill>
              </a:rPr>
              <a:t> breed genetic variability of dogs </a:t>
            </a:r>
            <a:r>
              <a:rPr lang="de-DE" sz="1400" kern="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5" name="Rounded Rectangle 6">
            <a:extLst>
              <a:ext uri="{FF2B5EF4-FFF2-40B4-BE49-F238E27FC236}">
                <a16:creationId xmlns:a16="http://schemas.microsoft.com/office/drawing/2014/main" id="{4B3CAC5D-974A-084F-961F-0D6F3791EB24}"/>
              </a:ext>
            </a:extLst>
          </p:cNvPr>
          <p:cNvSpPr/>
          <p:nvPr/>
        </p:nvSpPr>
        <p:spPr bwMode="auto">
          <a:xfrm>
            <a:off x="4651609" y="3598701"/>
            <a:ext cx="6475732" cy="1758461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en-CH" sz="1400" dirty="0">
                <a:solidFill>
                  <a:schemeClr val="bg1"/>
                </a:solidFill>
              </a:rPr>
              <a:t>RNA analysis of 8 dog breeds </a:t>
            </a:r>
            <a:endParaRPr lang="de-DE" sz="1400" kern="0" dirty="0">
              <a:solidFill>
                <a:schemeClr val="bg1"/>
              </a:solidFill>
            </a:endParaRPr>
          </a:p>
        </p:txBody>
      </p:sp>
      <p:sp>
        <p:nvSpPr>
          <p:cNvPr id="16" name="Rounded Rectangle 29">
            <a:extLst>
              <a:ext uri="{FF2B5EF4-FFF2-40B4-BE49-F238E27FC236}">
                <a16:creationId xmlns:a16="http://schemas.microsoft.com/office/drawing/2014/main" id="{79954235-6FBB-8F45-914C-E6DBE3E09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2995" y="4072709"/>
            <a:ext cx="1877891" cy="1145847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RNA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extraction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17" name="Rounded Rectangle 29">
            <a:extLst>
              <a:ext uri="{FF2B5EF4-FFF2-40B4-BE49-F238E27FC236}">
                <a16:creationId xmlns:a16="http://schemas.microsoft.com/office/drawing/2014/main" id="{01BDC722-71FB-874B-96D6-197F914310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3052" y="4102268"/>
            <a:ext cx="1877891" cy="1113826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en-US" sz="1400" dirty="0">
                <a:solidFill>
                  <a:schemeClr val="bg1"/>
                </a:solidFill>
              </a:rPr>
              <a:t>Sequencing read of RNA extracts</a:t>
            </a:r>
            <a:r>
              <a:rPr lang="en-CH" sz="1400" dirty="0">
                <a:solidFill>
                  <a:schemeClr val="bg1"/>
                </a:solidFill>
              </a:rPr>
              <a:t> </a:t>
            </a:r>
            <a:endParaRPr lang="de-DE" sz="1400" kern="0" dirty="0">
              <a:solidFill>
                <a:schemeClr val="bg1"/>
              </a:solidFill>
              <a:ea typeface="ＭＳ Ｐゴシック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5551E29-81F6-AE4D-A88C-AE1C04424D50}"/>
              </a:ext>
            </a:extLst>
          </p:cNvPr>
          <p:cNvSpPr/>
          <p:nvPr/>
        </p:nvSpPr>
        <p:spPr bwMode="auto">
          <a:xfrm>
            <a:off x="7376017" y="4656859"/>
            <a:ext cx="1125700" cy="41964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Fasta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files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84ADAB4-0B67-7344-A12D-6DA3886F7F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4970"/>
          <a:stretch/>
        </p:blipFill>
        <p:spPr>
          <a:xfrm>
            <a:off x="6680778" y="934553"/>
            <a:ext cx="2838105" cy="134518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9D98302-7038-0540-9730-A5FB69D9F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0657" y="1009170"/>
            <a:ext cx="3063201" cy="129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163808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E3B8BF-2890-BF4C-8A12-EE697260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39101-72E1-1F47-9143-F0B38535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7707-C5B4-0D4E-AF95-E79393ABE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38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2A75D0-7619-8241-B9DD-7038841F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CH" dirty="0"/>
              <a:t>Session 7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3F7AEB-CF93-5941-AB5E-986159A59F48}"/>
              </a:ext>
            </a:extLst>
          </p:cNvPr>
          <p:cNvSpPr txBox="1"/>
          <p:nvPr/>
        </p:nvSpPr>
        <p:spPr>
          <a:xfrm>
            <a:off x="797169" y="2215662"/>
            <a:ext cx="383310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CH" dirty="0"/>
              <a:t>Data visualization: </a:t>
            </a:r>
            <a:r>
              <a:rPr lang="en-CH" i="1" dirty="0"/>
              <a:t>sections 4.3.5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CH" dirty="0"/>
              <a:t>Data &amp; metadata exports</a:t>
            </a:r>
            <a:r>
              <a:rPr lang="en-CH" i="1" dirty="0"/>
              <a:t>: 4.3.6</a:t>
            </a:r>
          </a:p>
          <a:p>
            <a:endParaRPr lang="en-CH" dirty="0"/>
          </a:p>
          <a:p>
            <a:pPr marL="285750" indent="-285750">
              <a:buFont typeface=".Apple Color Emoji UI"/>
              <a:buChar char="🔴"/>
            </a:pPr>
            <a:r>
              <a:rPr lang="en-GB" dirty="0"/>
              <a:t>T</a:t>
            </a:r>
            <a:r>
              <a:rPr lang="en-CH" dirty="0"/>
              <a:t>o do together</a:t>
            </a:r>
          </a:p>
        </p:txBody>
      </p:sp>
    </p:spTree>
    <p:extLst>
      <p:ext uri="{BB962C8B-B14F-4D97-AF65-F5344CB8AC3E}">
        <p14:creationId xmlns:p14="http://schemas.microsoft.com/office/powerpoint/2010/main" val="1176983662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E3B8BF-2890-BF4C-8A12-EE697260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39101-72E1-1F47-9143-F0B38535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7707-C5B4-0D4E-AF95-E79393ABE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39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2A75D0-7619-8241-B9DD-7038841F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CH" dirty="0"/>
              <a:t>Session 8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3F7AEB-CF93-5941-AB5E-986159A59F48}"/>
              </a:ext>
            </a:extLst>
          </p:cNvPr>
          <p:cNvSpPr txBox="1"/>
          <p:nvPr/>
        </p:nvSpPr>
        <p:spPr>
          <a:xfrm>
            <a:off x="789011" y="1780670"/>
            <a:ext cx="54618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Registration of Data Analysis Entry: </a:t>
            </a:r>
            <a:r>
              <a:rPr lang="en-CH" i="1" dirty="0"/>
              <a:t>section 4.3.7</a:t>
            </a:r>
          </a:p>
          <a:p>
            <a:pPr marL="285750" indent="-285750">
              <a:buFont typeface="Wingdings" pitchFamily="2" charset="2"/>
              <a:buChar char="Ø"/>
            </a:pPr>
            <a:endParaRPr lang="en-CH" i="1" dirty="0"/>
          </a:p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User access rights</a:t>
            </a:r>
            <a:r>
              <a:rPr lang="en-CH" i="1" dirty="0"/>
              <a:t>: section 4.4</a:t>
            </a:r>
          </a:p>
        </p:txBody>
      </p:sp>
      <p:cxnSp>
        <p:nvCxnSpPr>
          <p:cNvPr id="9" name="Straight Arrow Connector 33">
            <a:extLst>
              <a:ext uri="{FF2B5EF4-FFF2-40B4-BE49-F238E27FC236}">
                <a16:creationId xmlns:a16="http://schemas.microsoft.com/office/drawing/2014/main" id="{EAFE2075-7CCF-E242-8CF1-9B4BB4633E2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532082" y="3728835"/>
            <a:ext cx="1437490" cy="1113826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10" name="Straight Arrow Connector 47">
            <a:extLst>
              <a:ext uri="{FF2B5EF4-FFF2-40B4-BE49-F238E27FC236}">
                <a16:creationId xmlns:a16="http://schemas.microsoft.com/office/drawing/2014/main" id="{6326E044-660E-5B45-B829-4080D01A345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47663" y="4017007"/>
            <a:ext cx="1465428" cy="1162394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11" name="Straight Arrow Connector 49">
            <a:extLst>
              <a:ext uri="{FF2B5EF4-FFF2-40B4-BE49-F238E27FC236}">
                <a16:creationId xmlns:a16="http://schemas.microsoft.com/office/drawing/2014/main" id="{31ADCEC7-17FB-B042-A9CF-420E18F38A7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47664" y="4017007"/>
            <a:ext cx="1523841" cy="1142967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0F43115-4ECA-A640-BF11-9856B5ADEFE5}"/>
              </a:ext>
            </a:extLst>
          </p:cNvPr>
          <p:cNvSpPr/>
          <p:nvPr/>
        </p:nvSpPr>
        <p:spPr bwMode="auto">
          <a:xfrm>
            <a:off x="4300451" y="3041413"/>
            <a:ext cx="7276833" cy="259805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en-CH" sz="1400" dirty="0">
                <a:solidFill>
                  <a:schemeClr val="bg1"/>
                </a:solidFill>
              </a:rPr>
              <a:t>Int</a:t>
            </a:r>
            <a:r>
              <a:rPr lang="en-US" sz="1400" dirty="0">
                <a:solidFill>
                  <a:schemeClr val="bg1"/>
                </a:solidFill>
              </a:rPr>
              <a:t>ra</a:t>
            </a:r>
            <a:r>
              <a:rPr lang="en-CH" sz="1400" dirty="0">
                <a:solidFill>
                  <a:schemeClr val="bg1"/>
                </a:solidFill>
              </a:rPr>
              <a:t> breed genetic variability of dogs </a:t>
            </a:r>
            <a:r>
              <a:rPr lang="de-DE" sz="1400" kern="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3" name="Rounded Rectangle 6">
            <a:extLst>
              <a:ext uri="{FF2B5EF4-FFF2-40B4-BE49-F238E27FC236}">
                <a16:creationId xmlns:a16="http://schemas.microsoft.com/office/drawing/2014/main" id="{DDFF982A-FA2A-D84A-A864-492B66F021AD}"/>
              </a:ext>
            </a:extLst>
          </p:cNvPr>
          <p:cNvSpPr/>
          <p:nvPr/>
        </p:nvSpPr>
        <p:spPr bwMode="auto">
          <a:xfrm>
            <a:off x="4651609" y="3598701"/>
            <a:ext cx="6475732" cy="1758461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en-CH" sz="1400" dirty="0">
                <a:solidFill>
                  <a:schemeClr val="bg1"/>
                </a:solidFill>
              </a:rPr>
              <a:t>RNA analysis of 8 dog breeds </a:t>
            </a:r>
            <a:endParaRPr lang="de-DE" sz="1400" kern="0" dirty="0">
              <a:solidFill>
                <a:schemeClr val="bg1"/>
              </a:solidFill>
            </a:endParaRPr>
          </a:p>
        </p:txBody>
      </p:sp>
      <p:sp>
        <p:nvSpPr>
          <p:cNvPr id="14" name="Rounded Rectangle 29">
            <a:extLst>
              <a:ext uri="{FF2B5EF4-FFF2-40B4-BE49-F238E27FC236}">
                <a16:creationId xmlns:a16="http://schemas.microsoft.com/office/drawing/2014/main" id="{2CA44857-F939-9543-8B7C-D619BCF111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2995" y="4072709"/>
            <a:ext cx="1877891" cy="1145847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RNA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extraction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15" name="Rounded Rectangle 29">
            <a:extLst>
              <a:ext uri="{FF2B5EF4-FFF2-40B4-BE49-F238E27FC236}">
                <a16:creationId xmlns:a16="http://schemas.microsoft.com/office/drawing/2014/main" id="{77C1F42C-E86E-C249-AE91-BF3FC3F71F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3052" y="4102268"/>
            <a:ext cx="1877891" cy="1113826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en-US" sz="1400" dirty="0">
                <a:solidFill>
                  <a:schemeClr val="bg1"/>
                </a:solidFill>
              </a:rPr>
              <a:t>Sequencing read of RNA extracts</a:t>
            </a:r>
            <a:r>
              <a:rPr lang="en-CH" sz="1400" dirty="0">
                <a:solidFill>
                  <a:schemeClr val="bg1"/>
                </a:solidFill>
              </a:rPr>
              <a:t> </a:t>
            </a:r>
            <a:endParaRPr lang="de-DE" sz="1400" kern="0" dirty="0">
              <a:solidFill>
                <a:schemeClr val="bg1"/>
              </a:solidFill>
              <a:ea typeface="ＭＳ Ｐゴシック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7CC001-B8FB-1343-A59F-8BA5AB847517}"/>
              </a:ext>
            </a:extLst>
          </p:cNvPr>
          <p:cNvSpPr/>
          <p:nvPr/>
        </p:nvSpPr>
        <p:spPr bwMode="auto">
          <a:xfrm>
            <a:off x="7376017" y="4656859"/>
            <a:ext cx="1125700" cy="41964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Fasta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files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17" name="Rounded Rectangle 29">
            <a:extLst>
              <a:ext uri="{FF2B5EF4-FFF2-40B4-BE49-F238E27FC236}">
                <a16:creationId xmlns:a16="http://schemas.microsoft.com/office/drawing/2014/main" id="{B26C7DAB-7817-E245-B1C6-C2A5AB70E6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6824" y="4080496"/>
            <a:ext cx="1877891" cy="1113826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analysis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1111B71-8F18-B644-AAB5-3C0C44893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203493" y="4114801"/>
            <a:ext cx="424412" cy="82061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2EA0F7C-1D41-B940-9DC4-79A49AD3B7AB}"/>
              </a:ext>
            </a:extLst>
          </p:cNvPr>
          <p:cNvSpPr txBox="1"/>
          <p:nvPr/>
        </p:nvSpPr>
        <p:spPr>
          <a:xfrm>
            <a:off x="1887416" y="43404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10 min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2BBD4E-59CE-714C-8B1D-B0A4BA39F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6337" y="832220"/>
            <a:ext cx="3654917" cy="190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12152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C54A7-27C4-6D4A-A710-6EF63A44D2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 openBIS concepts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74BB11-610D-8B47-99AC-D8F1C70F28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E81F6-7522-514C-997B-28BDBD161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506EC-0071-3A43-9439-6210B6E06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37725-8AA5-3E45-83F3-66EFB8CC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</a:t>
            </a:fld>
            <a:endParaRPr lang="de-D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DE307A0-A105-1A44-A599-8F9A941EEE5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847772211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E3B8BF-2890-BF4C-8A12-EE697260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39101-72E1-1F47-9143-F0B38535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7707-C5B4-0D4E-AF95-E79393ABE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40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2A75D0-7619-8241-B9DD-7038841F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CH" dirty="0"/>
              <a:t>Session 9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28B029-176C-F846-B23B-3CD8A337C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203493" y="4114801"/>
            <a:ext cx="424412" cy="8206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5CEE79-0A4D-6345-9D6B-69643EC3E4D2}"/>
              </a:ext>
            </a:extLst>
          </p:cNvPr>
          <p:cNvSpPr txBox="1"/>
          <p:nvPr/>
        </p:nvSpPr>
        <p:spPr>
          <a:xfrm>
            <a:off x="1887416" y="434044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10 min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AED792-669E-EB42-8EF3-06DC5667A779}"/>
              </a:ext>
            </a:extLst>
          </p:cNvPr>
          <p:cNvSpPr txBox="1"/>
          <p:nvPr/>
        </p:nvSpPr>
        <p:spPr>
          <a:xfrm>
            <a:off x="797169" y="2096868"/>
            <a:ext cx="4576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Searching the ELN: </a:t>
            </a:r>
            <a:r>
              <a:rPr lang="en-CH" i="1" dirty="0"/>
              <a:t>section 5 (5.1, 5.2)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9265815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E3B8BF-2890-BF4C-8A12-EE6972600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39101-72E1-1F47-9143-F0B38535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D7707-C5B4-0D4E-AF95-E79393ABE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41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92A75D0-7619-8241-B9DD-7038841F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CH" dirty="0"/>
              <a:t>Session 10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3F7AEB-CF93-5941-AB5E-986159A59F48}"/>
              </a:ext>
            </a:extLst>
          </p:cNvPr>
          <p:cNvSpPr txBox="1"/>
          <p:nvPr/>
        </p:nvSpPr>
        <p:spPr>
          <a:xfrm>
            <a:off x="797169" y="2215662"/>
            <a:ext cx="34099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Freezing entities: </a:t>
            </a:r>
            <a:r>
              <a:rPr lang="en-CH" i="1" dirty="0"/>
              <a:t>section 6</a:t>
            </a:r>
          </a:p>
          <a:p>
            <a:pPr marL="285750" indent="-285750">
              <a:buFont typeface="Wingdings" pitchFamily="2" charset="2"/>
              <a:buChar char="Ø"/>
            </a:pPr>
            <a:endParaRPr lang="en-CH" i="1" dirty="0"/>
          </a:p>
          <a:p>
            <a:pPr marL="285750" indent="-285750">
              <a:buFont typeface="Wingdings" pitchFamily="2" charset="2"/>
              <a:buChar char="Ø"/>
            </a:pPr>
            <a:r>
              <a:rPr lang="en-CH" dirty="0"/>
              <a:t>Jupyter notebooks</a:t>
            </a:r>
            <a:r>
              <a:rPr lang="en-CH" i="1" dirty="0"/>
              <a:t>: section 7</a:t>
            </a:r>
          </a:p>
          <a:p>
            <a:endParaRPr lang="en-CH" dirty="0"/>
          </a:p>
          <a:p>
            <a:pPr marL="285750" indent="-285750">
              <a:buFont typeface=".Apple Color Emoji UI"/>
              <a:buChar char="🔴"/>
            </a:pPr>
            <a:r>
              <a:rPr lang="en-GB" dirty="0"/>
              <a:t>T</a:t>
            </a:r>
            <a:r>
              <a:rPr lang="en-CH" dirty="0"/>
              <a:t>o do together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623096330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6CD11A-F765-3440-9662-E9167295F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7DFCDD-4EFB-4C4B-8E26-D2DC721D2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97246A-21F9-024D-ADAF-88AD5F862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42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7B90B2D-3F42-5940-BB8E-F91C7C883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err="1"/>
              <a:t>Paperplane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E5F576-0E8A-B24B-AF1A-6104ED5A6B94}"/>
              </a:ext>
            </a:extLst>
          </p:cNvPr>
          <p:cNvSpPr/>
          <p:nvPr/>
        </p:nvSpPr>
        <p:spPr>
          <a:xfrm>
            <a:off x="431801" y="2319536"/>
            <a:ext cx="1110961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New service for keeping track of published data offered by SIS: </a:t>
            </a:r>
          </a:p>
          <a:p>
            <a:endParaRPr lang="en-US" sz="2000" b="1" dirty="0"/>
          </a:p>
          <a:p>
            <a:r>
              <a:rPr lang="en-US" sz="2000" dirty="0">
                <a:hlinkClick r:id="rId2"/>
              </a:rPr>
              <a:t>https://www.paperplane.ethz.ch</a:t>
            </a:r>
            <a:r>
              <a:rPr lang="en-US" sz="2000" dirty="0"/>
              <a:t> </a:t>
            </a:r>
          </a:p>
          <a:p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78E0DF-E306-E548-B36B-3A7700871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7070" y="764652"/>
            <a:ext cx="1434732" cy="104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981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6CD11A-F765-3440-9662-E9167295F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7DFCDD-4EFB-4C4B-8E26-D2DC721D2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97246A-21F9-024D-ADAF-88AD5F862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43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7B90B2D-3F42-5940-BB8E-F91C7C883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Contacts &amp; useful info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9C13B4-BCB6-704A-9E6A-AAFB7E209128}"/>
              </a:ext>
            </a:extLst>
          </p:cNvPr>
          <p:cNvSpPr txBox="1"/>
          <p:nvPr/>
        </p:nvSpPr>
        <p:spPr>
          <a:xfrm>
            <a:off x="4332157" y="5077040"/>
            <a:ext cx="3352200" cy="14202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/>
              <a:t>Caterina </a:t>
            </a:r>
            <a:r>
              <a:rPr lang="en-US" sz="2000" b="1" dirty="0" err="1"/>
              <a:t>Barillari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dirty="0">
                <a:hlinkClick r:id="rId2"/>
              </a:rPr>
              <a:t>caterina.barillari@id.ethz.ch</a:t>
            </a:r>
            <a:endParaRPr lang="en-US" sz="2000" dirty="0"/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60B3CF-49A0-3043-8A8E-4DAFD2FB8BCE}"/>
              </a:ext>
            </a:extLst>
          </p:cNvPr>
          <p:cNvSpPr/>
          <p:nvPr/>
        </p:nvSpPr>
        <p:spPr>
          <a:xfrm>
            <a:off x="480282" y="2546489"/>
            <a:ext cx="406713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SIS website</a:t>
            </a:r>
            <a:r>
              <a:rPr lang="en-US" sz="2000" dirty="0"/>
              <a:t>: </a:t>
            </a:r>
            <a:r>
              <a:rPr lang="en-US" sz="2000" dirty="0">
                <a:hlinkClick r:id="rId3"/>
              </a:rPr>
              <a:t>https://sis.id.ethz.ch/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6A6FED-5074-8646-8071-20A573E64BAE}"/>
              </a:ext>
            </a:extLst>
          </p:cNvPr>
          <p:cNvSpPr txBox="1"/>
          <p:nvPr/>
        </p:nvSpPr>
        <p:spPr>
          <a:xfrm>
            <a:off x="6894003" y="3797549"/>
            <a:ext cx="2682145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/>
              <a:t>SIS helpdesk</a:t>
            </a:r>
            <a:endParaRPr lang="en-US" sz="2000" dirty="0"/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prstClr val="black"/>
                </a:solidFill>
                <a:hlinkClick r:id="rId4"/>
              </a:rPr>
              <a:t>sis.helpdesk@ethz.ch</a:t>
            </a:r>
            <a:endParaRPr lang="en-US" sz="2000" dirty="0">
              <a:solidFill>
                <a:prstClr val="black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prstClr val="black"/>
                </a:solidFill>
              </a:rPr>
              <a:t> </a:t>
            </a:r>
            <a:endParaRPr lang="en-US" sz="2000" dirty="0"/>
          </a:p>
          <a:p>
            <a:pPr algn="ctr"/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E5F576-0E8A-B24B-AF1A-6104ED5A6B94}"/>
              </a:ext>
            </a:extLst>
          </p:cNvPr>
          <p:cNvSpPr/>
          <p:nvPr/>
        </p:nvSpPr>
        <p:spPr>
          <a:xfrm>
            <a:off x="476640" y="3289718"/>
            <a:ext cx="1110961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Twitter</a:t>
            </a:r>
            <a:r>
              <a:rPr lang="en-US" sz="2000" dirty="0"/>
              <a:t>: </a:t>
            </a:r>
            <a:r>
              <a:rPr lang="en-US" sz="2000" dirty="0">
                <a:hlinkClick r:id="rId5"/>
              </a:rPr>
              <a:t>https://twitter.com/ETH_SIS</a:t>
            </a:r>
            <a:endParaRPr lang="en-US" sz="2000" dirty="0"/>
          </a:p>
          <a:p>
            <a:endParaRPr lang="en-US" sz="2000" b="1" dirty="0"/>
          </a:p>
          <a:p>
            <a:endParaRPr lang="en-US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338E4D-9E28-F142-88C0-844180B8CD91}"/>
              </a:ext>
            </a:extLst>
          </p:cNvPr>
          <p:cNvSpPr/>
          <p:nvPr/>
        </p:nvSpPr>
        <p:spPr>
          <a:xfrm>
            <a:off x="462352" y="1862144"/>
            <a:ext cx="634821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Documentation &amp; video tutorials</a:t>
            </a:r>
            <a:r>
              <a:rPr lang="en-US" sz="2000" dirty="0"/>
              <a:t>: </a:t>
            </a:r>
            <a:r>
              <a:rPr lang="en-US" sz="2000" dirty="0">
                <a:hlinkClick r:id="rId6"/>
              </a:rPr>
              <a:t>https://openbis.ch/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95E9B2-FE44-9746-8712-CF7E052EEAA9}"/>
              </a:ext>
            </a:extLst>
          </p:cNvPr>
          <p:cNvSpPr txBox="1"/>
          <p:nvPr/>
        </p:nvSpPr>
        <p:spPr>
          <a:xfrm>
            <a:off x="8251423" y="5077040"/>
            <a:ext cx="3621504" cy="14202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b="1" dirty="0" err="1"/>
              <a:t>Priyasma</a:t>
            </a:r>
            <a:r>
              <a:rPr lang="en-US" sz="2000" b="1" dirty="0"/>
              <a:t> </a:t>
            </a:r>
            <a:r>
              <a:rPr lang="en-US" sz="2000" b="1" dirty="0" err="1"/>
              <a:t>Bhoumik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dirty="0">
                <a:hlinkClick r:id="rId2"/>
              </a:rPr>
              <a:t>priyasma.bhoumik@id.ethz.ch</a:t>
            </a:r>
            <a:endParaRPr lang="en-US" sz="2000" dirty="0"/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F152F3-A7F2-D04C-85F7-CABAC8FC7E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15682" y="801005"/>
            <a:ext cx="4188506" cy="246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60529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22C832-07F8-C742-B9AF-B47C0AF6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DBE999-D458-7C4D-B2F7-817A0F1EF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Caterina Barillari, </a:t>
            </a:r>
            <a:r>
              <a:rPr lang="de-DE" dirty="0" err="1"/>
              <a:t>Priyasma</a:t>
            </a:r>
            <a:r>
              <a:rPr lang="de-DE" dirty="0"/>
              <a:t> </a:t>
            </a:r>
            <a:r>
              <a:rPr lang="de-DE" dirty="0" err="1"/>
              <a:t>Bhoumik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14785-A81B-7A42-951A-CF9AFB422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5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D546D91-20CE-FF49-9727-935B0E50D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How to use the openBIS Inventory &amp; Lab Notebook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BB830F3-A59E-6C4D-AFCA-2450EE83FB5F}"/>
              </a:ext>
            </a:extLst>
          </p:cNvPr>
          <p:cNvSpPr/>
          <p:nvPr/>
        </p:nvSpPr>
        <p:spPr>
          <a:xfrm>
            <a:off x="2749630" y="2792660"/>
            <a:ext cx="1738859" cy="94438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Samples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009C588-4FC0-234C-893D-80780306BB79}"/>
              </a:ext>
            </a:extLst>
          </p:cNvPr>
          <p:cNvSpPr/>
          <p:nvPr/>
        </p:nvSpPr>
        <p:spPr>
          <a:xfrm>
            <a:off x="2722148" y="4668929"/>
            <a:ext cx="1738859" cy="94438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Protocols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9430570-E118-6A48-9DAF-166C41243FE7}"/>
              </a:ext>
            </a:extLst>
          </p:cNvPr>
          <p:cNvSpPr/>
          <p:nvPr/>
        </p:nvSpPr>
        <p:spPr>
          <a:xfrm>
            <a:off x="5810122" y="3724548"/>
            <a:ext cx="1738859" cy="944380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Experiments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8B902CA-7973-5C4C-8EDB-2A8B48197FD8}"/>
              </a:ext>
            </a:extLst>
          </p:cNvPr>
          <p:cNvCxnSpPr>
            <a:stCxn id="6" idx="3"/>
          </p:cNvCxnSpPr>
          <p:nvPr/>
        </p:nvCxnSpPr>
        <p:spPr>
          <a:xfrm>
            <a:off x="4488489" y="3264850"/>
            <a:ext cx="1274164" cy="60710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CB5B54E-9004-F448-8CB1-A0961C6CECBD}"/>
              </a:ext>
            </a:extLst>
          </p:cNvPr>
          <p:cNvCxnSpPr>
            <a:cxnSpLocks/>
          </p:cNvCxnSpPr>
          <p:nvPr/>
        </p:nvCxnSpPr>
        <p:spPr>
          <a:xfrm flipV="1">
            <a:off x="4431026" y="4441578"/>
            <a:ext cx="1301647" cy="68455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D2F9560-A6EF-5849-BAC2-781B272C289C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3591578" y="3752030"/>
            <a:ext cx="0" cy="916899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10DC84E-E161-FF4B-856F-ACC573BF8BA3}"/>
              </a:ext>
            </a:extLst>
          </p:cNvPr>
          <p:cNvGrpSpPr/>
          <p:nvPr/>
        </p:nvGrpSpPr>
        <p:grpSpPr>
          <a:xfrm>
            <a:off x="6751609" y="4668928"/>
            <a:ext cx="610503" cy="1334634"/>
            <a:chOff x="6763641" y="4705022"/>
            <a:chExt cx="610503" cy="1334634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1138AE4-27C3-7E4E-9618-41DC2A15DE6D}"/>
                </a:ext>
              </a:extLst>
            </p:cNvPr>
            <p:cNvGrpSpPr/>
            <p:nvPr/>
          </p:nvGrpSpPr>
          <p:grpSpPr>
            <a:xfrm>
              <a:off x="6763641" y="4705022"/>
              <a:ext cx="609994" cy="1331627"/>
              <a:chOff x="6763641" y="4705022"/>
              <a:chExt cx="609994" cy="1331627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65D8C3F0-4EA2-6041-B1A9-7FA7EC5ED8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66535" y="4705022"/>
                <a:ext cx="0" cy="1331627"/>
              </a:xfrm>
              <a:prstGeom prst="line">
                <a:avLst/>
              </a:prstGeom>
              <a:ln w="3175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20A4F3C9-4898-A742-B2AE-F6934C441506}"/>
                  </a:ext>
                </a:extLst>
              </p:cNvPr>
              <p:cNvCxnSpPr/>
              <p:nvPr/>
            </p:nvCxnSpPr>
            <p:spPr>
              <a:xfrm>
                <a:off x="6763641" y="5077278"/>
                <a:ext cx="577516" cy="0"/>
              </a:xfrm>
              <a:prstGeom prst="line">
                <a:avLst/>
              </a:prstGeom>
              <a:ln w="3175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509BDFF1-7562-5E4D-A09A-0114941FC00B}"/>
                  </a:ext>
                </a:extLst>
              </p:cNvPr>
              <p:cNvCxnSpPr/>
              <p:nvPr/>
            </p:nvCxnSpPr>
            <p:spPr>
              <a:xfrm>
                <a:off x="6766140" y="5409559"/>
                <a:ext cx="577516" cy="0"/>
              </a:xfrm>
              <a:prstGeom prst="line">
                <a:avLst/>
              </a:prstGeom>
              <a:ln w="3175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4BDA864-C2FF-5B44-8464-CDC0445D7D68}"/>
                  </a:ext>
                </a:extLst>
              </p:cNvPr>
              <p:cNvCxnSpPr/>
              <p:nvPr/>
            </p:nvCxnSpPr>
            <p:spPr>
              <a:xfrm>
                <a:off x="6796119" y="5709363"/>
                <a:ext cx="577516" cy="0"/>
              </a:xfrm>
              <a:prstGeom prst="line">
                <a:avLst/>
              </a:prstGeom>
              <a:ln w="3175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E3A15B0-988D-9F4B-A4B3-37450573D712}"/>
                </a:ext>
              </a:extLst>
            </p:cNvPr>
            <p:cNvCxnSpPr/>
            <p:nvPr/>
          </p:nvCxnSpPr>
          <p:spPr>
            <a:xfrm>
              <a:off x="6796628" y="6039656"/>
              <a:ext cx="577516" cy="0"/>
            </a:xfrm>
            <a:prstGeom prst="line">
              <a:avLst/>
            </a:prstGeom>
            <a:ln w="317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26AE344-971C-0E47-87C4-42A68D6BD546}"/>
              </a:ext>
            </a:extLst>
          </p:cNvPr>
          <p:cNvGrpSpPr/>
          <p:nvPr/>
        </p:nvGrpSpPr>
        <p:grpSpPr>
          <a:xfrm>
            <a:off x="7504518" y="4906782"/>
            <a:ext cx="2294218" cy="1259652"/>
            <a:chOff x="7516550" y="4942876"/>
            <a:chExt cx="2294218" cy="1259652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F84A4EC-6D48-7247-8C94-C99B2B6D757D}"/>
                </a:ext>
              </a:extLst>
            </p:cNvPr>
            <p:cNvSpPr txBox="1"/>
            <p:nvPr/>
          </p:nvSpPr>
          <p:spPr>
            <a:xfrm>
              <a:off x="7516550" y="4942876"/>
              <a:ext cx="94128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Raw data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73F05F1-9D09-3D4A-9E0B-D335E63AB659}"/>
                </a:ext>
              </a:extLst>
            </p:cNvPr>
            <p:cNvSpPr txBox="1"/>
            <p:nvPr/>
          </p:nvSpPr>
          <p:spPr>
            <a:xfrm>
              <a:off x="7516550" y="5245177"/>
              <a:ext cx="1428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Processed data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F82D505-58F5-DF4C-9396-C84A9ED379EA}"/>
                </a:ext>
              </a:extLst>
            </p:cNvPr>
            <p:cNvSpPr txBox="1"/>
            <p:nvPr/>
          </p:nvSpPr>
          <p:spPr>
            <a:xfrm>
              <a:off x="7516550" y="5577459"/>
              <a:ext cx="22942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Scripts/ Jupyter notebooks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1621275-5C14-224E-B35E-84166CD1C84E}"/>
                </a:ext>
              </a:extLst>
            </p:cNvPr>
            <p:cNvSpPr txBox="1"/>
            <p:nvPr/>
          </p:nvSpPr>
          <p:spPr>
            <a:xfrm>
              <a:off x="7516550" y="5894751"/>
              <a:ext cx="7825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Results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BAC75FA-1353-2E4F-93A6-5B9DF40862B8}"/>
              </a:ext>
            </a:extLst>
          </p:cNvPr>
          <p:cNvSpPr txBox="1"/>
          <p:nvPr/>
        </p:nvSpPr>
        <p:spPr>
          <a:xfrm>
            <a:off x="2796315" y="1592864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Inventory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B0414E-2340-D441-90A1-8BBDBED3FCDA}"/>
              </a:ext>
            </a:extLst>
          </p:cNvPr>
          <p:cNvSpPr txBox="1"/>
          <p:nvPr/>
        </p:nvSpPr>
        <p:spPr>
          <a:xfrm>
            <a:off x="5825729" y="1566845"/>
            <a:ext cx="22349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Lab Notebook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895044-E57C-6D4F-BC65-ED02E7E20779}"/>
              </a:ext>
            </a:extLst>
          </p:cNvPr>
          <p:cNvSpPr txBox="1"/>
          <p:nvPr/>
        </p:nvSpPr>
        <p:spPr>
          <a:xfrm>
            <a:off x="2021305" y="1997242"/>
            <a:ext cx="299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Shared by all lab members.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B77C8E-375D-D94E-9922-5E92ABAF765B}"/>
              </a:ext>
            </a:extLst>
          </p:cNvPr>
          <p:cNvSpPr txBox="1"/>
          <p:nvPr/>
        </p:nvSpPr>
        <p:spPr>
          <a:xfrm>
            <a:off x="5362074" y="1993232"/>
            <a:ext cx="6506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Personal space. Can be shared with colleagues/collaborators.</a:t>
            </a:r>
          </a:p>
        </p:txBody>
      </p:sp>
    </p:spTree>
    <p:extLst>
      <p:ext uri="{BB962C8B-B14F-4D97-AF65-F5344CB8AC3E}">
        <p14:creationId xmlns:p14="http://schemas.microsoft.com/office/powerpoint/2010/main" val="165198899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1" grpId="0" animBg="1"/>
      <p:bldP spid="32" grpId="0" animBg="1"/>
      <p:bldP spid="7" grpId="0"/>
      <p:bldP spid="22" grpId="0"/>
      <p:bldP spid="10" grpId="0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22C832-07F8-C742-B9AF-B47C0AF6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DBE999-D458-7C4D-B2F7-817A0F1EF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14785-A81B-7A42-951A-CF9AFB422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6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D546D91-20CE-FF49-9727-935B0E50D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err="1"/>
              <a:t>openBIS</a:t>
            </a:r>
            <a:r>
              <a:rPr lang="en-US" dirty="0"/>
              <a:t> Inventory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96B611-1A58-0049-8E49-A929A9D9D4A0}"/>
              </a:ext>
            </a:extLst>
          </p:cNvPr>
          <p:cNvSpPr txBox="1"/>
          <p:nvPr/>
        </p:nvSpPr>
        <p:spPr>
          <a:xfrm>
            <a:off x="542440" y="2092271"/>
            <a:ext cx="110037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The default installation has two main folders in the Inventory: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b="1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en-US" b="1" dirty="0"/>
              <a:t>Materials: </a:t>
            </a:r>
            <a:r>
              <a:rPr lang="en-US" dirty="0"/>
              <a:t>all samples and materials can be stored in collections in this folder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en-US" b="1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en-US" b="1" dirty="0"/>
              <a:t>Methods: </a:t>
            </a:r>
            <a:r>
              <a:rPr lang="en-US" dirty="0"/>
              <a:t>all lab protocols (if used!) can be stored in collections in this folder</a:t>
            </a:r>
          </a:p>
        </p:txBody>
      </p:sp>
    </p:spTree>
    <p:extLst>
      <p:ext uri="{BB962C8B-B14F-4D97-AF65-F5344CB8AC3E}">
        <p14:creationId xmlns:p14="http://schemas.microsoft.com/office/powerpoint/2010/main" val="380273928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22C832-07F8-C742-B9AF-B47C0AF6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DBE999-D458-7C4D-B2F7-817A0F1EF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14785-A81B-7A42-951A-CF9AFB422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D546D91-20CE-FF49-9727-935B0E50D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Organization of openBIS Lab Notebook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96B611-1A58-0049-8E49-A929A9D9D4A0}"/>
              </a:ext>
            </a:extLst>
          </p:cNvPr>
          <p:cNvSpPr txBox="1"/>
          <p:nvPr/>
        </p:nvSpPr>
        <p:spPr>
          <a:xfrm>
            <a:off x="542440" y="2092271"/>
            <a:ext cx="1100379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In the Lab Notebook part of openBIS, usually each user has a </a:t>
            </a:r>
            <a:r>
              <a:rPr lang="en-US" b="1" dirty="0"/>
              <a:t>personal Space </a:t>
            </a:r>
            <a:r>
              <a:rPr lang="en-US" dirty="0"/>
              <a:t>where to organize P</a:t>
            </a:r>
            <a:r>
              <a:rPr lang="en-US" b="1" dirty="0"/>
              <a:t>rojects</a:t>
            </a:r>
            <a:r>
              <a:rPr lang="en-US" dirty="0"/>
              <a:t> and E</a:t>
            </a:r>
            <a:r>
              <a:rPr lang="en-US" b="1" dirty="0"/>
              <a:t>xperiments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An openBIS </a:t>
            </a:r>
            <a:r>
              <a:rPr lang="en-US" b="1" dirty="0"/>
              <a:t>Experiment</a:t>
            </a:r>
            <a:r>
              <a:rPr lang="en-US" dirty="0"/>
              <a:t> is a specific scientific question. The single attempt to answer this question can be modelled as </a:t>
            </a:r>
            <a:r>
              <a:rPr lang="en-US" b="1" dirty="0"/>
              <a:t>Experimental Steps</a:t>
            </a:r>
            <a:r>
              <a:rPr lang="en-US" dirty="0"/>
              <a:t>.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/>
              <a:t>Experimental Steps </a:t>
            </a:r>
            <a:r>
              <a:rPr lang="en-US" dirty="0"/>
              <a:t>can be linked to</a:t>
            </a:r>
            <a:r>
              <a:rPr lang="en-US" b="1" dirty="0"/>
              <a:t> </a:t>
            </a:r>
            <a:r>
              <a:rPr lang="en-US" dirty="0"/>
              <a:t>Samples, Protocols, other Experimental Steps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Data (raw, processed, </a:t>
            </a:r>
            <a:r>
              <a:rPr lang="en-US" dirty="0" err="1"/>
              <a:t>analysed</a:t>
            </a:r>
            <a:r>
              <a:rPr lang="en-US" dirty="0"/>
              <a:t>, final results) can be attached to Experiments or Experimental steps in </a:t>
            </a:r>
            <a:r>
              <a:rPr lang="en-US" b="1" dirty="0"/>
              <a:t>Datasets</a:t>
            </a:r>
          </a:p>
        </p:txBody>
      </p:sp>
    </p:spTree>
    <p:extLst>
      <p:ext uri="{BB962C8B-B14F-4D97-AF65-F5344CB8AC3E}">
        <p14:creationId xmlns:p14="http://schemas.microsoft.com/office/powerpoint/2010/main" val="128181487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ate Placeholder 20">
            <a:extLst>
              <a:ext uri="{FF2B5EF4-FFF2-40B4-BE49-F238E27FC236}">
                <a16:creationId xmlns:a16="http://schemas.microsoft.com/office/drawing/2014/main" id="{CC8D6148-CFFC-8349-A684-FADABE617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7E97412A-A6D1-8D46-816E-DC0494AB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8</a:t>
            </a:fld>
            <a:endParaRPr lang="de-DE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err="1"/>
              <a:t>openBIS</a:t>
            </a:r>
            <a:r>
              <a:rPr lang="en-US" dirty="0"/>
              <a:t> data structure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615061" y="1559479"/>
            <a:ext cx="5152571" cy="4677807"/>
          </a:xfrm>
          <a:prstGeom prst="roundRect">
            <a:avLst/>
          </a:prstGeom>
          <a:solidFill>
            <a:schemeClr val="tx2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</a:rPr>
              <a:t>Space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956145" y="2180021"/>
            <a:ext cx="4470401" cy="3743451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</a:rPr>
              <a:t>Project </a:t>
            </a:r>
          </a:p>
        </p:txBody>
      </p:sp>
      <p:sp>
        <p:nvSpPr>
          <p:cNvPr id="13" name="Rounded Rectangle 6"/>
          <p:cNvSpPr/>
          <p:nvPr/>
        </p:nvSpPr>
        <p:spPr bwMode="auto">
          <a:xfrm>
            <a:off x="1333000" y="2902693"/>
            <a:ext cx="3854777" cy="2651751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</a:rPr>
              <a:t>Experiment/Collection</a:t>
            </a:r>
          </a:p>
        </p:txBody>
      </p:sp>
      <p:sp>
        <p:nvSpPr>
          <p:cNvPr id="14" name="Rounded Rectangle 29"/>
          <p:cNvSpPr>
            <a:spLocks noChangeArrowheads="1"/>
          </p:cNvSpPr>
          <p:nvPr/>
        </p:nvSpPr>
        <p:spPr bwMode="auto">
          <a:xfrm>
            <a:off x="1565491" y="3638291"/>
            <a:ext cx="1889195" cy="1726459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Object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/Sample</a:t>
            </a:r>
          </a:p>
        </p:txBody>
      </p:sp>
      <p:sp>
        <p:nvSpPr>
          <p:cNvPr id="16" name="Rounded Rectangle 15"/>
          <p:cNvSpPr/>
          <p:nvPr/>
        </p:nvSpPr>
        <p:spPr bwMode="auto">
          <a:xfrm>
            <a:off x="1818573" y="4318059"/>
            <a:ext cx="1383029" cy="88748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Set</a:t>
            </a:r>
          </a:p>
        </p:txBody>
      </p:sp>
      <p:sp>
        <p:nvSpPr>
          <p:cNvPr id="17" name="Rounded Rectangle 16"/>
          <p:cNvSpPr/>
          <p:nvPr/>
        </p:nvSpPr>
        <p:spPr bwMode="auto">
          <a:xfrm>
            <a:off x="3637946" y="4337901"/>
            <a:ext cx="1383029" cy="88748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Data Set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9A914A1-3B07-3A40-AFAF-B525B59A20B1}"/>
              </a:ext>
            </a:extLst>
          </p:cNvPr>
          <p:cNvSpPr txBox="1"/>
          <p:nvPr/>
        </p:nvSpPr>
        <p:spPr>
          <a:xfrm>
            <a:off x="6108609" y="867728"/>
            <a:ext cx="565159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/>
              <a:t>Folder with description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b="1" dirty="0"/>
              <a:t>Folder with description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b="1" dirty="0"/>
              <a:t>Folder with user-defined properties</a:t>
            </a:r>
            <a:r>
              <a:rPr lang="en-US" dirty="0"/>
              <a:t>. There can be several types of Experiment/Collection, each defined by different properties. Example: </a:t>
            </a:r>
            <a:r>
              <a:rPr lang="en-US" i="1" dirty="0"/>
              <a:t>Microscopy experiment, PCR experiment etc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b="1" dirty="0"/>
              <a:t>Entity with user-defined properties</a:t>
            </a:r>
            <a:r>
              <a:rPr lang="en-US" dirty="0"/>
              <a:t>. There can be several types of Objects/Samples, each defined by different properties. Examples: </a:t>
            </a:r>
            <a:r>
              <a:rPr lang="en-US" i="1" dirty="0"/>
              <a:t>Antibody, Chemical, Sensor, Chip, General Protocol, Experimental Step…</a:t>
            </a:r>
          </a:p>
          <a:p>
            <a:pPr marL="342900" indent="-342900">
              <a:buAutoNum type="arabicPeriod"/>
            </a:pPr>
            <a:endParaRPr lang="en-US" i="1" dirty="0"/>
          </a:p>
          <a:p>
            <a:pPr marL="342900" indent="-342900">
              <a:buAutoNum type="arabicPeriod"/>
            </a:pPr>
            <a:r>
              <a:rPr lang="en-US" b="1" dirty="0"/>
              <a:t>Folder for storing data files with user-defined properties</a:t>
            </a:r>
            <a:r>
              <a:rPr lang="en-US" dirty="0"/>
              <a:t>. There can be several types of Data Sets, each defined by different properties.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C03DD8B-8A90-3A4C-87FF-29B5E8FE7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Caterina </a:t>
            </a:r>
            <a:r>
              <a:rPr lang="de-DE" dirty="0" err="1"/>
              <a:t>Barillari</a:t>
            </a:r>
            <a:r>
              <a:rPr lang="de-DE" dirty="0"/>
              <a:t>, </a:t>
            </a:r>
            <a:r>
              <a:rPr lang="de-DE" dirty="0" err="1"/>
              <a:t>Priyasma</a:t>
            </a:r>
            <a:r>
              <a:rPr lang="de-DE" dirty="0"/>
              <a:t> </a:t>
            </a:r>
            <a:r>
              <a:rPr lang="de-DE" dirty="0" err="1"/>
              <a:t>Bhoumik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17645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 animBg="1"/>
      <p:bldP spid="13" grpId="0" animBg="1"/>
      <p:bldP spid="14" grpId="0" animBg="1"/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A4A46E-68AB-EB48-9638-9F9163EF3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17/11/2020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14BC17-7012-384A-BD7B-68166A47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Caterina Barillari, Priyasma Bhoumik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9A61555-C017-E941-B6A1-4EE74268D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9</a:t>
            </a:fld>
            <a:endParaRPr lang="de-DE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openBIS Lab notebook</a:t>
            </a:r>
          </a:p>
        </p:txBody>
      </p:sp>
      <p:cxnSp>
        <p:nvCxnSpPr>
          <p:cNvPr id="17" name="Straight Arrow Connector 33">
            <a:extLst>
              <a:ext uri="{FF2B5EF4-FFF2-40B4-BE49-F238E27FC236}">
                <a16:creationId xmlns:a16="http://schemas.microsoft.com/office/drawing/2014/main" id="{889291F1-8B39-E94F-9687-9C2CA06E496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747759" y="3625458"/>
            <a:ext cx="1437490" cy="1113826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19" name="Straight Arrow Connector 47">
            <a:extLst>
              <a:ext uri="{FF2B5EF4-FFF2-40B4-BE49-F238E27FC236}">
                <a16:creationId xmlns:a16="http://schemas.microsoft.com/office/drawing/2014/main" id="{9D8FF0B4-21F3-F449-AA7B-7EEE64D4598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063340" y="3913630"/>
            <a:ext cx="1465428" cy="1162394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cxnSp>
        <p:nvCxnSpPr>
          <p:cNvPr id="20" name="Straight Arrow Connector 49">
            <a:extLst>
              <a:ext uri="{FF2B5EF4-FFF2-40B4-BE49-F238E27FC236}">
                <a16:creationId xmlns:a16="http://schemas.microsoft.com/office/drawing/2014/main" id="{ABC83F01-7B6A-A248-90A0-0DA98377448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063341" y="3913630"/>
            <a:ext cx="1523841" cy="1142967"/>
          </a:xfrm>
          <a:prstGeom prst="straightConnector1">
            <a:avLst/>
          </a:prstGeom>
          <a:ln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FBEFBEC-45E5-5A45-BD48-838F6C5B0C4A}"/>
              </a:ext>
            </a:extLst>
          </p:cNvPr>
          <p:cNvSpPr/>
          <p:nvPr/>
        </p:nvSpPr>
        <p:spPr bwMode="auto">
          <a:xfrm>
            <a:off x="2057522" y="1540352"/>
            <a:ext cx="7752905" cy="4533912"/>
          </a:xfrm>
          <a:prstGeom prst="roundRect">
            <a:avLst/>
          </a:prstGeom>
          <a:solidFill>
            <a:schemeClr val="tx2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</a:rPr>
              <a:t>User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AA68176-72AC-8F44-B708-1B0E90ADAC3D}"/>
              </a:ext>
            </a:extLst>
          </p:cNvPr>
          <p:cNvSpPr/>
          <p:nvPr/>
        </p:nvSpPr>
        <p:spPr bwMode="auto">
          <a:xfrm>
            <a:off x="2588700" y="2153453"/>
            <a:ext cx="5987799" cy="3641411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</a:rPr>
              <a:t>Project 1, Project 2 </a:t>
            </a:r>
          </a:p>
        </p:txBody>
      </p:sp>
      <p:sp>
        <p:nvSpPr>
          <p:cNvPr id="23" name="Rounded Rectangle 6">
            <a:extLst>
              <a:ext uri="{FF2B5EF4-FFF2-40B4-BE49-F238E27FC236}">
                <a16:creationId xmlns:a16="http://schemas.microsoft.com/office/drawing/2014/main" id="{B271BA33-319E-D84A-9EAA-0625329773C4}"/>
              </a:ext>
            </a:extLst>
          </p:cNvPr>
          <p:cNvSpPr/>
          <p:nvPr/>
        </p:nvSpPr>
        <p:spPr bwMode="auto">
          <a:xfrm>
            <a:off x="3073523" y="2903745"/>
            <a:ext cx="5033714" cy="2484719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eaLnBrk="1" hangingPunct="1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</a:rPr>
              <a:t>Experiment 1, Experiment 2</a:t>
            </a:r>
          </a:p>
        </p:txBody>
      </p:sp>
      <p:sp>
        <p:nvSpPr>
          <p:cNvPr id="24" name="Rounded Rectangle 29">
            <a:extLst>
              <a:ext uri="{FF2B5EF4-FFF2-40B4-BE49-F238E27FC236}">
                <a16:creationId xmlns:a16="http://schemas.microsoft.com/office/drawing/2014/main" id="{0ADCB227-39FA-264C-93C3-D720C89188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6255" y="3438885"/>
            <a:ext cx="2274281" cy="1617711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headEnd/>
            <a:tailE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/>
          <a:p>
            <a:pPr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Step1,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Step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 2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333D3FA-4CAB-214A-9504-211EB010CCBF}"/>
              </a:ext>
            </a:extLst>
          </p:cNvPr>
          <p:cNvSpPr/>
          <p:nvPr/>
        </p:nvSpPr>
        <p:spPr bwMode="auto">
          <a:xfrm>
            <a:off x="4027159" y="3907698"/>
            <a:ext cx="1664939" cy="83158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Raw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data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,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analyzed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data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,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code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,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etc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0F23BDA7-5947-484F-A240-4333035C4BA0}"/>
              </a:ext>
            </a:extLst>
          </p:cNvPr>
          <p:cNvSpPr/>
          <p:nvPr/>
        </p:nvSpPr>
        <p:spPr bwMode="auto">
          <a:xfrm>
            <a:off x="6218642" y="3938695"/>
            <a:ext cx="1664939" cy="83158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300"/>
              </a:lnSpc>
              <a:spcBef>
                <a:spcPts val="300"/>
              </a:spcBef>
              <a:buClr>
                <a:srgbClr val="1281DC"/>
              </a:buClr>
              <a:defRPr/>
            </a:pP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Raw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data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,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analyzed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data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,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code</a:t>
            </a:r>
            <a:r>
              <a:rPr lang="de-DE" sz="1400" kern="0" dirty="0">
                <a:solidFill>
                  <a:srgbClr val="FFFFFF"/>
                </a:solidFill>
                <a:ea typeface="ＭＳ Ｐゴシック"/>
              </a:rPr>
              <a:t>, </a:t>
            </a:r>
            <a:r>
              <a:rPr lang="de-DE" sz="1400" kern="0" dirty="0" err="1">
                <a:solidFill>
                  <a:srgbClr val="FFFFFF"/>
                </a:solidFill>
                <a:ea typeface="ＭＳ Ｐゴシック"/>
              </a:rPr>
              <a:t>etc</a:t>
            </a:r>
            <a:endParaRPr lang="de-DE" sz="1400" kern="0" dirty="0">
              <a:solidFill>
                <a:srgbClr val="FFFFFF"/>
              </a:solidFill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01217401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Folienmaster ETH Zuerich">
  <a:themeElements>
    <a:clrScheme name="ETH Zuerich - ETH 1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63EEE3B4023504A96B2F00A7604EEDB" ma:contentTypeVersion="1" ma:contentTypeDescription="Create a new document." ma:contentTypeScope="" ma:versionID="a169530cbd25d63ff7401a6866b8ce4e">
  <xsd:schema xmlns:xsd="http://www.w3.org/2001/XMLSchema" xmlns:xs="http://www.w3.org/2001/XMLSchema" xmlns:p="http://schemas.microsoft.com/office/2006/metadata/properties" xmlns:ns2="0b448389-d187-492d-a68e-d68e37afa788" targetNamespace="http://schemas.microsoft.com/office/2006/metadata/properties" ma:root="true" ma:fieldsID="57ada0adc2bc1a9320e5d2302c76ca6a" ns2:_="">
    <xsd:import namespace="0b448389-d187-492d-a68e-d68e37afa78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448389-d187-492d-a68e-d68e37afa7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DA7692-4659-4D27-A6D9-9BFCB546726A}">
  <ds:schemaRefs>
    <ds:schemaRef ds:uri="http://purl.org/dc/dcmitype/"/>
    <ds:schemaRef ds:uri="http://purl.org/dc/terms/"/>
    <ds:schemaRef ds:uri="http://purl.org/dc/elements/1.1/"/>
    <ds:schemaRef ds:uri="http://schemas.microsoft.com/office/infopath/2007/PartnerControls"/>
    <ds:schemaRef ds:uri="0b448389-d187-492d-a68e-d68e37afa788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D4F148B-A855-4300-B36B-8AD38A73C0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B566D4-073F-4A36-A8DC-63AD65B555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448389-d187-492d-a68e-d68e37afa7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34027</TotalTime>
  <Words>1968</Words>
  <Application>Microsoft Macintosh PowerPoint</Application>
  <PresentationFormat>Widescreen</PresentationFormat>
  <Paragraphs>448</Paragraphs>
  <Slides>43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.Apple Color Emoji UI</vt:lpstr>
      <vt:lpstr>Arial</vt:lpstr>
      <vt:lpstr>Calibri</vt:lpstr>
      <vt:lpstr>Wingdings</vt:lpstr>
      <vt:lpstr>Folienmaster ETH Zuerich</vt:lpstr>
      <vt:lpstr>Introduction to Research Data Management with openBIS</vt:lpstr>
      <vt:lpstr>PowerPoint Presentation</vt:lpstr>
      <vt:lpstr>Overview of training</vt:lpstr>
      <vt:lpstr>Basic openBIS concepts</vt:lpstr>
      <vt:lpstr>How to use the openBIS Inventory &amp; Lab Notebook</vt:lpstr>
      <vt:lpstr>openBIS Inventory</vt:lpstr>
      <vt:lpstr>Organization of openBIS Lab Notebook</vt:lpstr>
      <vt:lpstr>openBIS data structure</vt:lpstr>
      <vt:lpstr>openBIS Lab notebook</vt:lpstr>
      <vt:lpstr>Protocols or Experimental Steps?</vt:lpstr>
      <vt:lpstr>Example</vt:lpstr>
      <vt:lpstr>Linking objects and datasets</vt:lpstr>
      <vt:lpstr>What are “parents” and “children”?</vt:lpstr>
      <vt:lpstr>What are “parents” and “children”?</vt:lpstr>
      <vt:lpstr>Roles</vt:lpstr>
      <vt:lpstr>Freezing entities </vt:lpstr>
      <vt:lpstr>Freezing entities </vt:lpstr>
      <vt:lpstr>Barcode Generator</vt:lpstr>
      <vt:lpstr>Jupyter Notebooks</vt:lpstr>
      <vt:lpstr>Jupyter Notebooks</vt:lpstr>
      <vt:lpstr>Data ingestion into openBIS</vt:lpstr>
      <vt:lpstr>Overview of today’s openBIS tutorial</vt:lpstr>
      <vt:lpstr>Example: RNA sequencing study of 8 different dog breeds</vt:lpstr>
      <vt:lpstr>Overview of the study process</vt:lpstr>
      <vt:lpstr>Overview of the study process</vt:lpstr>
      <vt:lpstr>How does the process look like in openBIS?</vt:lpstr>
      <vt:lpstr>How does the process look like in openBIS?</vt:lpstr>
      <vt:lpstr>Management of samples and protocols</vt:lpstr>
      <vt:lpstr>Lab notebook</vt:lpstr>
      <vt:lpstr>Practical sessions</vt:lpstr>
      <vt:lpstr>Session 1</vt:lpstr>
      <vt:lpstr>Session 2</vt:lpstr>
      <vt:lpstr>Session 3 </vt:lpstr>
      <vt:lpstr>Session 4 </vt:lpstr>
      <vt:lpstr>PowerPoint Presentation</vt:lpstr>
      <vt:lpstr>Session 5</vt:lpstr>
      <vt:lpstr>Session 6 </vt:lpstr>
      <vt:lpstr>Session 7 </vt:lpstr>
      <vt:lpstr>Session 8 </vt:lpstr>
      <vt:lpstr>Session 9 </vt:lpstr>
      <vt:lpstr>Session 10 </vt:lpstr>
      <vt:lpstr>Paperplane</vt:lpstr>
      <vt:lpstr>Contacts &amp; useful info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openBIS: </dc:title>
  <dc:creator>Caterina Barillari</dc:creator>
  <cp:lastModifiedBy>Caterina Barillari</cp:lastModifiedBy>
  <cp:revision>300</cp:revision>
  <dcterms:created xsi:type="dcterms:W3CDTF">2018-09-07T07:53:13Z</dcterms:created>
  <dcterms:modified xsi:type="dcterms:W3CDTF">2020-11-13T14:35:43Z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0x010100363EEE3B4023504A96B2F00A7604EEDB</vt:lpwstr>
  </property>
</Properties>
</file>